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2" r:id="rId1"/>
  </p:sldMasterIdLst>
  <p:notesMasterIdLst>
    <p:notesMasterId r:id="rId28"/>
  </p:notesMasterIdLst>
  <p:sldIdLst>
    <p:sldId id="256" r:id="rId2"/>
    <p:sldId id="258" r:id="rId3"/>
    <p:sldId id="259" r:id="rId4"/>
    <p:sldId id="260" r:id="rId5"/>
    <p:sldId id="261" r:id="rId6"/>
    <p:sldId id="262" r:id="rId7"/>
    <p:sldId id="263" r:id="rId8"/>
    <p:sldId id="264" r:id="rId9"/>
    <p:sldId id="265" r:id="rId10"/>
    <p:sldId id="267" r:id="rId11"/>
    <p:sldId id="268" r:id="rId12"/>
    <p:sldId id="269" r:id="rId13"/>
    <p:sldId id="272" r:id="rId14"/>
    <p:sldId id="274" r:id="rId15"/>
    <p:sldId id="277" r:id="rId16"/>
    <p:sldId id="279" r:id="rId17"/>
    <p:sldId id="283" r:id="rId18"/>
    <p:sldId id="286" r:id="rId19"/>
    <p:sldId id="287" r:id="rId20"/>
    <p:sldId id="288" r:id="rId21"/>
    <p:sldId id="289" r:id="rId22"/>
    <p:sldId id="292" r:id="rId23"/>
    <p:sldId id="293" r:id="rId24"/>
    <p:sldId id="294" r:id="rId25"/>
    <p:sldId id="295" r:id="rId26"/>
    <p:sldId id="296" r:id="rId27"/>
  </p:sldIdLst>
  <p:sldSz cx="12192000" cy="6858000"/>
  <p:notesSz cx="6858000" cy="9144000"/>
  <p:embeddedFontLst>
    <p:embeddedFont>
      <p:font typeface="Georgia" panose="02040502050405020303" pitchFamily="18" charset="0"/>
      <p:regular r:id="rId29"/>
      <p:bold r:id="rId30"/>
      <p:italic r:id="rId31"/>
      <p:boldItalic r:id="rId32"/>
    </p:embeddedFont>
    <p:embeddedFont>
      <p:font typeface="Lucida Bright" panose="02040602050505020304" pitchFamily="18" charset="0"/>
      <p:regular r:id="rId33"/>
      <p:bold r:id="rId34"/>
      <p:italic r:id="rId35"/>
      <p:boldItalic r:id="rId36"/>
    </p:embeddedFont>
    <p:embeddedFont>
      <p:font typeface="Tw Cen MT" panose="020B0602020104020603" pitchFamily="34" charset="0"/>
      <p:regular r:id="rId37"/>
      <p:bold r:id="rId38"/>
      <p:italic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59" Type="http://schemas.openxmlformats.org/officeDocument/2006/relationships/theme" Target="theme/theme1.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marL="457200" lvl="0" indent="-13970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classification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Classification algorithm is </a:t>
            </a:r>
            <a:r>
              <a:rPr lang="en-US" sz="1200" b="1" i="0" u="none" strike="noStrike" cap="none">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regression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Regression is </a:t>
            </a:r>
            <a:r>
              <a:rPr lang="en-US" sz="1200" b="1" i="0" u="none" strike="noStrike" cap="none">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marL="457200" lvl="0" indent="-139700" algn="l" rtl="0">
              <a:lnSpc>
                <a:spcPct val="100000"/>
              </a:lnSpc>
              <a:spcBef>
                <a:spcPts val="0"/>
              </a:spcBef>
              <a:spcAft>
                <a:spcPts val="0"/>
              </a:spcAft>
              <a:buSzPts val="1400"/>
              <a:buFont typeface="Arial"/>
              <a:buNone/>
            </a:pPr>
            <a:endParaRPr b="0"/>
          </a:p>
        </p:txBody>
      </p:sp>
      <p:sp>
        <p:nvSpPr>
          <p:cNvPr id="370" name="Google Shape;37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Why Random Forest Regression is good?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Random Forest Regression model is </a:t>
            </a:r>
            <a:r>
              <a:rPr lang="en-US" sz="1200" b="1" i="0" u="none" strike="noStrike" cap="none">
                <a:solidFill>
                  <a:schemeClr val="dk1"/>
                </a:solidFill>
                <a:latin typeface="Calibri"/>
                <a:ea typeface="Calibri"/>
                <a:cs typeface="Calibri"/>
                <a:sym typeface="Calibri"/>
              </a:rPr>
              <a:t>powerful and accurate</a:t>
            </a:r>
            <a:r>
              <a:rPr lang="en-US" sz="1200" b="0" i="0" u="none" strike="noStrike" cap="none">
                <a:solidFill>
                  <a:schemeClr val="dk1"/>
                </a:solidFill>
                <a:latin typeface="Calibri"/>
                <a:ea typeface="Calibri"/>
                <a:cs typeface="Calibri"/>
                <a:sym typeface="Calibri"/>
              </a:rPr>
              <a:t>. It usually performs great on many problems, including features with non-linear relationships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How is XGBoost different from random forest?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One of the most important differences between XG Boost and Random forest is that the </a:t>
            </a:r>
            <a:r>
              <a:rPr lang="en-US" sz="1200" b="1" i="0" u="none" strike="noStrike" cap="none">
                <a:solidFill>
                  <a:schemeClr val="dk1"/>
                </a:solidFill>
                <a:latin typeface="Calibri"/>
                <a:ea typeface="Calibri"/>
                <a:cs typeface="Calibri"/>
                <a:sym typeface="Calibri"/>
              </a:rPr>
              <a:t>XGBoost always gives more importance to functional space when reducing the cost of a model while Random Forest tries to give more preferences to hyperparameters to optimize the model</a:t>
            </a: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n_estimators</a:t>
            </a:r>
            <a:r>
              <a:rPr lang="en-US" sz="1200" b="0" i="0" u="none" strike="noStrike" cap="none">
                <a:solidFill>
                  <a:schemeClr val="dk1"/>
                </a:solidFill>
                <a:latin typeface="Calibri"/>
                <a:ea typeface="Calibri"/>
                <a:cs typeface="Calibri"/>
                <a:sym typeface="Calibri"/>
              </a:rPr>
              <a:t> — the number of decision trees you will be running in the model</a:t>
            </a:r>
            <a:endParaRPr/>
          </a:p>
        </p:txBody>
      </p:sp>
      <p:sp>
        <p:nvSpPr>
          <p:cNvPr id="416" name="Google Shape;416;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0" name="Google Shape;4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212341581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6541954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0374799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098139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12234070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5403666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69331988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52235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41916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5"/>
        <p:cNvGrpSpPr/>
        <p:nvPr/>
      </p:nvGrpSpPr>
      <p:grpSpPr>
        <a:xfrm>
          <a:off x="0" y="0"/>
          <a:ext cx="0" cy="0"/>
          <a:chOff x="0" y="0"/>
          <a:chExt cx="0" cy="0"/>
        </a:xfrm>
      </p:grpSpPr>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9913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4"/>
        <p:cNvGrpSpPr/>
        <p:nvPr/>
      </p:nvGrpSpPr>
      <p:grpSpPr>
        <a:xfrm>
          <a:off x="0" y="0"/>
          <a:ext cx="0" cy="0"/>
          <a:chOff x="0" y="0"/>
          <a:chExt cx="0" cy="0"/>
        </a:xfrm>
      </p:grpSpPr>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47614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275580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03426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58900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20717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77681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78170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75802702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18264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910415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781705522"/>
      </p:ext>
    </p:extLst>
  </p:cSld>
  <p:clrMap bg1="dk1" tx1="lt1" bg2="dk2"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5.jpg"/><Relationship Id="rId5" Type="http://schemas.openxmlformats.org/officeDocument/2006/relationships/hyperlink" Target="https://www.linkedin.com/in/hariharan-elangovan-b0162a23b/" TargetMode="External"/><Relationship Id="rId4" Type="http://schemas.openxmlformats.org/officeDocument/2006/relationships/hyperlink" Target="https://www.linkedin.com/in/a-a-ashwini-45a9221b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2011744" y="2948959"/>
            <a:ext cx="10515600" cy="48004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effectLst/>
                <a:latin typeface="Lucida Bright" panose="02040602050505020304" pitchFamily="18" charset="0"/>
                <a:ea typeface="Arial" panose="020B0604020202020204" pitchFamily="34" charset="0"/>
              </a:rPr>
              <a:t>Workplace Activity Recognition System</a:t>
            </a:r>
            <a:endParaRPr sz="2800" b="1" dirty="0">
              <a:latin typeface="Lucida Bright" panose="02040602050505020304" pitchFamily="18" charset="0"/>
              <a:ea typeface="Times New Roman"/>
              <a:cs typeface="Times New Roman"/>
              <a:sym typeface="Times New Roman"/>
            </a:endParaRPr>
          </a:p>
        </p:txBody>
      </p:sp>
      <p:sp>
        <p:nvSpPr>
          <p:cNvPr id="98" name="Google Shape;98;p2"/>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99" name="Google Shape;99;p2"/>
          <p:cNvPicPr preferRelativeResize="0"/>
          <p:nvPr/>
        </p:nvPicPr>
        <p:blipFill rotWithShape="1">
          <a:blip r:embed="rId3">
            <a:alphaModFix/>
          </a:blip>
          <a:srcRect/>
          <a:stretch/>
        </p:blipFill>
        <p:spPr>
          <a:xfrm>
            <a:off x="9915533" y="6151968"/>
            <a:ext cx="2276467" cy="7060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1405466" y="504963"/>
            <a:ext cx="10591800" cy="14223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Collection and Understanding</a:t>
            </a: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b="1" dirty="0">
              <a:latin typeface="Times New Roman"/>
              <a:ea typeface="Times New Roman"/>
              <a:cs typeface="Times New Roman"/>
              <a:sym typeface="Times New Roman"/>
            </a:endParaRPr>
          </a:p>
        </p:txBody>
      </p:sp>
      <p:pic>
        <p:nvPicPr>
          <p:cNvPr id="208" name="Google Shape;208;p10"/>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209" name="Google Shape;209;p10"/>
          <p:cNvSpPr txBox="1"/>
          <p:nvPr/>
        </p:nvSpPr>
        <p:spPr>
          <a:xfrm>
            <a:off x="6096000" y="1809750"/>
            <a:ext cx="6134100" cy="8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850">
              <a:solidFill>
                <a:schemeClr val="dk1"/>
              </a:solidFill>
              <a:highlight>
                <a:srgbClr val="FFFFFF"/>
              </a:highlight>
            </a:endParaRPr>
          </a:p>
          <a:p>
            <a:pPr marL="0" lvl="0" indent="0" algn="l" rtl="0">
              <a:spcBef>
                <a:spcPts val="700"/>
              </a:spcBef>
              <a:spcAft>
                <a:spcPts val="0"/>
              </a:spcAft>
              <a:buNone/>
            </a:pPr>
            <a:endParaRPr>
              <a:latin typeface="Calibri"/>
              <a:ea typeface="Calibri"/>
              <a:cs typeface="Calibri"/>
              <a:sym typeface="Calibri"/>
            </a:endParaRPr>
          </a:p>
        </p:txBody>
      </p:sp>
      <p:sp>
        <p:nvSpPr>
          <p:cNvPr id="211" name="Google Shape;211;p10"/>
          <p:cNvSpPr txBox="1"/>
          <p:nvPr/>
        </p:nvSpPr>
        <p:spPr>
          <a:xfrm>
            <a:off x="1957317" y="222705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2003BE70-6982-0AB9-7F90-149DFB783561}"/>
              </a:ext>
            </a:extLst>
          </p:cNvPr>
          <p:cNvSpPr txBox="1"/>
          <p:nvPr/>
        </p:nvSpPr>
        <p:spPr>
          <a:xfrm>
            <a:off x="956733" y="1718733"/>
            <a:ext cx="10668000" cy="4216400"/>
          </a:xfrm>
          <a:prstGeom prst="rect">
            <a:avLst/>
          </a:prstGeom>
          <a:noFill/>
        </p:spPr>
        <p:txBody>
          <a:bodyPr wrap="square" rtlCol="0">
            <a:spAutoFit/>
          </a:bodyPr>
          <a:lstStyle/>
          <a:p>
            <a:r>
              <a:rPr lang="en-US" b="1" dirty="0"/>
              <a:t>Data Collection</a:t>
            </a:r>
            <a:r>
              <a:rPr lang="en-US" dirty="0"/>
              <a:t>:</a:t>
            </a:r>
          </a:p>
          <a:p>
            <a:pPr>
              <a:buFont typeface="Arial" panose="020B0604020202020204" pitchFamily="34" charset="0"/>
              <a:buChar char="•"/>
            </a:pPr>
            <a:r>
              <a:rPr lang="en-US" b="1" dirty="0"/>
              <a:t>Purpose</a:t>
            </a:r>
            <a:r>
              <a:rPr lang="en-US" dirty="0"/>
              <a:t>: Gather relevant data for training and testing machine learning models.</a:t>
            </a:r>
          </a:p>
          <a:p>
            <a:pPr>
              <a:buFont typeface="Arial" panose="020B0604020202020204" pitchFamily="34" charset="0"/>
              <a:buChar char="•"/>
            </a:pPr>
            <a:r>
              <a:rPr lang="en-US" b="1" dirty="0"/>
              <a:t>Steps</a:t>
            </a:r>
            <a:r>
              <a:rPr lang="en-US" dirty="0"/>
              <a:t>:</a:t>
            </a:r>
          </a:p>
          <a:p>
            <a:pPr marL="742950" lvl="1" indent="-285750">
              <a:buFont typeface="Arial" panose="020B0604020202020204" pitchFamily="34" charset="0"/>
              <a:buChar char="•"/>
            </a:pPr>
            <a:r>
              <a:rPr lang="en-US" b="1" dirty="0"/>
              <a:t>Define Objectives</a:t>
            </a:r>
            <a:r>
              <a:rPr lang="en-US" dirty="0"/>
              <a:t>: Know what you need to achieve.</a:t>
            </a:r>
          </a:p>
          <a:p>
            <a:pPr marL="742950" lvl="1" indent="-285750">
              <a:buFont typeface="Arial" panose="020B0604020202020204" pitchFamily="34" charset="0"/>
              <a:buChar char="•"/>
            </a:pPr>
            <a:r>
              <a:rPr lang="en-US" b="1" dirty="0"/>
              <a:t>Identify Sources</a:t>
            </a:r>
            <a:r>
              <a:rPr lang="en-US" dirty="0"/>
              <a:t>: Determine where to get the data (e.g., sensors, databases).</a:t>
            </a:r>
          </a:p>
          <a:p>
            <a:pPr marL="742950" lvl="1" indent="-285750">
              <a:buFont typeface="Arial" panose="020B0604020202020204" pitchFamily="34" charset="0"/>
              <a:buChar char="•"/>
            </a:pPr>
            <a:r>
              <a:rPr lang="en-US" b="1" dirty="0"/>
              <a:t>Acquire Data</a:t>
            </a:r>
            <a:r>
              <a:rPr lang="en-US" dirty="0"/>
              <a:t>: Collect the data using appropriate tools and methods.</a:t>
            </a:r>
          </a:p>
          <a:p>
            <a:pPr marL="742950" lvl="1" indent="-285750">
              <a:buFont typeface="Arial" panose="020B0604020202020204" pitchFamily="34" charset="0"/>
              <a:buChar char="•"/>
            </a:pPr>
            <a:r>
              <a:rPr lang="en-US" b="1" dirty="0"/>
              <a:t>Store Data</a:t>
            </a:r>
            <a:r>
              <a:rPr lang="en-US" dirty="0"/>
              <a:t>: Organize and secure the data for easy access.</a:t>
            </a:r>
          </a:p>
          <a:p>
            <a:r>
              <a:rPr lang="en-US" b="1" dirty="0"/>
              <a:t>Data Understanding</a:t>
            </a:r>
            <a:r>
              <a:rPr lang="en-US" dirty="0"/>
              <a:t>:</a:t>
            </a:r>
          </a:p>
          <a:p>
            <a:pPr>
              <a:buFont typeface="Arial" panose="020B0604020202020204" pitchFamily="34" charset="0"/>
              <a:buChar char="•"/>
            </a:pPr>
            <a:r>
              <a:rPr lang="en-US" b="1" dirty="0"/>
              <a:t>Purpose</a:t>
            </a:r>
            <a:r>
              <a:rPr lang="en-US" dirty="0"/>
              <a:t>: Gain insights into data characteristics and ensure suitability for analysis.</a:t>
            </a:r>
          </a:p>
          <a:p>
            <a:pPr>
              <a:buFont typeface="Arial" panose="020B0604020202020204" pitchFamily="34" charset="0"/>
              <a:buChar char="•"/>
            </a:pPr>
            <a:r>
              <a:rPr lang="en-US" b="1" dirty="0"/>
              <a:t>Steps</a:t>
            </a:r>
            <a:r>
              <a:rPr lang="en-US" dirty="0"/>
              <a:t>:</a:t>
            </a:r>
          </a:p>
          <a:p>
            <a:pPr marL="742950" lvl="1" indent="-285750">
              <a:buFont typeface="Arial" panose="020B0604020202020204" pitchFamily="34" charset="0"/>
              <a:buChar char="•"/>
            </a:pPr>
            <a:r>
              <a:rPr lang="en-US" b="1" dirty="0"/>
              <a:t>Data Profiling</a:t>
            </a:r>
            <a:r>
              <a:rPr lang="en-US" dirty="0"/>
              <a:t>: Summarize key features of the dataset.</a:t>
            </a:r>
          </a:p>
          <a:p>
            <a:pPr marL="742950" lvl="1" indent="-285750">
              <a:buFont typeface="Arial" panose="020B0604020202020204" pitchFamily="34" charset="0"/>
              <a:buChar char="•"/>
            </a:pPr>
            <a:r>
              <a:rPr lang="en-US" b="1" dirty="0"/>
              <a:t>Data Visualization</a:t>
            </a:r>
            <a:r>
              <a:rPr lang="en-US" dirty="0"/>
              <a:t>: Use graphs and charts to spot patterns and anomalies.</a:t>
            </a:r>
          </a:p>
          <a:p>
            <a:pPr marL="742950" lvl="1" indent="-285750">
              <a:buFont typeface="Arial" panose="020B0604020202020204" pitchFamily="34" charset="0"/>
              <a:buChar char="•"/>
            </a:pPr>
            <a:r>
              <a:rPr lang="en-US" b="1" dirty="0"/>
              <a:t>Descriptive Statistics</a:t>
            </a:r>
            <a:r>
              <a:rPr lang="en-US" dirty="0"/>
              <a:t>: Calculate metrics like mean, median, and standard deviation.</a:t>
            </a:r>
          </a:p>
          <a:p>
            <a:pPr marL="742950" lvl="1" indent="-285750">
              <a:buFont typeface="Arial" panose="020B0604020202020204" pitchFamily="34" charset="0"/>
              <a:buChar char="•"/>
            </a:pPr>
            <a:r>
              <a:rPr lang="en-US" b="1" dirty="0"/>
              <a:t>Data Cleaning</a:t>
            </a:r>
            <a:r>
              <a:rPr lang="en-US" dirty="0"/>
              <a:t>: Address missing, duplicate, or inconsistent data</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1483783" y="488925"/>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Information </a:t>
            </a:r>
            <a:endParaRPr sz="3200" b="1" dirty="0">
              <a:latin typeface="Times New Roman"/>
              <a:ea typeface="Times New Roman"/>
              <a:cs typeface="Times New Roman"/>
              <a:sym typeface="Times New Roman"/>
            </a:endParaRPr>
          </a:p>
        </p:txBody>
      </p:sp>
      <p:pic>
        <p:nvPicPr>
          <p:cNvPr id="218" name="Google Shape;218;p13"/>
          <p:cNvPicPr preferRelativeResize="0"/>
          <p:nvPr/>
        </p:nvPicPr>
        <p:blipFill rotWithShape="1">
          <a:blip r:embed="rId3">
            <a:alphaModFix/>
          </a:blip>
          <a:srcRect/>
          <a:stretch/>
        </p:blipFill>
        <p:spPr>
          <a:xfrm>
            <a:off x="9567303" y="6040102"/>
            <a:ext cx="2592012" cy="806075"/>
          </a:xfrm>
          <a:prstGeom prst="rect">
            <a:avLst/>
          </a:prstGeom>
          <a:noFill/>
          <a:ln>
            <a:noFill/>
          </a:ln>
        </p:spPr>
      </p:pic>
      <p:sp>
        <p:nvSpPr>
          <p:cNvPr id="219" name="Google Shape;219;p13"/>
          <p:cNvSpPr txBox="1"/>
          <p:nvPr/>
        </p:nvSpPr>
        <p:spPr>
          <a:xfrm>
            <a:off x="1026583" y="1409700"/>
            <a:ext cx="10972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b="1">
              <a:latin typeface="Calibri"/>
              <a:ea typeface="Calibri"/>
              <a:cs typeface="Calibri"/>
              <a:sym typeface="Calibri"/>
            </a:endParaRPr>
          </a:p>
        </p:txBody>
      </p:sp>
      <p:sp>
        <p:nvSpPr>
          <p:cNvPr id="221" name="Google Shape;221;p13"/>
          <p:cNvSpPr txBox="1"/>
          <p:nvPr/>
        </p:nvSpPr>
        <p:spPr>
          <a:xfrm>
            <a:off x="5924550" y="2152650"/>
            <a:ext cx="63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5F29727C-2176-C4EE-8CF6-4B52B453B617}"/>
              </a:ext>
            </a:extLst>
          </p:cNvPr>
          <p:cNvGraphicFramePr>
            <a:graphicFrameLocks noGrp="1"/>
          </p:cNvGraphicFramePr>
          <p:nvPr>
            <p:extLst>
              <p:ext uri="{D42A27DB-BD31-4B8C-83A1-F6EECF244321}">
                <p14:modId xmlns:p14="http://schemas.microsoft.com/office/powerpoint/2010/main" val="3071334486"/>
              </p:ext>
            </p:extLst>
          </p:nvPr>
        </p:nvGraphicFramePr>
        <p:xfrm>
          <a:off x="1141413" y="2249488"/>
          <a:ext cx="8128000" cy="2219960"/>
        </p:xfrm>
        <a:graphic>
          <a:graphicData uri="http://schemas.openxmlformats.org/drawingml/2006/table">
            <a:tbl>
              <a:tblPr firstRow="1" bandRow="1">
                <a:tableStyleId>{5FD0F851-EC5A-4D38-B0AD-8093EC10F338}</a:tableStyleId>
              </a:tblPr>
              <a:tblGrid>
                <a:gridCol w="4064000">
                  <a:extLst>
                    <a:ext uri="{9D8B030D-6E8A-4147-A177-3AD203B41FA5}">
                      <a16:colId xmlns:a16="http://schemas.microsoft.com/office/drawing/2014/main" val="4061776066"/>
                    </a:ext>
                  </a:extLst>
                </a:gridCol>
                <a:gridCol w="4064000">
                  <a:extLst>
                    <a:ext uri="{9D8B030D-6E8A-4147-A177-3AD203B41FA5}">
                      <a16:colId xmlns:a16="http://schemas.microsoft.com/office/drawing/2014/main" val="728331724"/>
                    </a:ext>
                  </a:extLst>
                </a:gridCol>
              </a:tblGrid>
              <a:tr h="370840">
                <a:tc>
                  <a:txBody>
                    <a:bodyPr/>
                    <a:lstStyle/>
                    <a:p>
                      <a:r>
                        <a:rPr lang="en-IN" dirty="0"/>
                        <a:t>Data Component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3024865"/>
                  </a:ext>
                </a:extLst>
              </a:tr>
              <a:tr h="370840">
                <a:tc>
                  <a:txBody>
                    <a:bodyPr/>
                    <a:lstStyle/>
                    <a:p>
                      <a:r>
                        <a:rPr lang="en-IN" dirty="0"/>
                        <a:t>Dataset 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Kaggle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6930722"/>
                  </a:ext>
                </a:extLst>
              </a:tr>
              <a:tr h="370840">
                <a:tc>
                  <a:txBody>
                    <a:bodyPr/>
                    <a:lstStyle/>
                    <a:p>
                      <a:r>
                        <a:rPr lang="en-IN" dirty="0"/>
                        <a:t>Dataset Structure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Images and Annotations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4823260"/>
                  </a:ext>
                </a:extLst>
              </a:tr>
              <a:tr h="0">
                <a:tc>
                  <a:txBody>
                    <a:bodyPr/>
                    <a:lstStyle/>
                    <a:p>
                      <a:r>
                        <a:rPr lang="en-IN" dirty="0"/>
                        <a:t>Data Splits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Training, Validation, Test 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2913719"/>
                  </a:ext>
                </a:extLst>
              </a:tr>
              <a:tr h="370840">
                <a:tc>
                  <a:txBody>
                    <a:bodyPr/>
                    <a:lstStyle/>
                    <a:p>
                      <a:r>
                        <a:rPr lang="en-IN" dirty="0"/>
                        <a:t>Data Augmentation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Scaling, Cropping, Rotation, Flipping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243232"/>
                  </a:ext>
                </a:extLst>
              </a:tr>
              <a:tr h="370840">
                <a:tc>
                  <a:txBody>
                    <a:bodyPr/>
                    <a:lstStyle/>
                    <a:p>
                      <a:r>
                        <a:rPr lang="en-IN" dirty="0"/>
                        <a:t>Class Labels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“Empty Chair”, “Idle”, “Working”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966632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16" name="Title 15">
            <a:extLst>
              <a:ext uri="{FF2B5EF4-FFF2-40B4-BE49-F238E27FC236}">
                <a16:creationId xmlns:a16="http://schemas.microsoft.com/office/drawing/2014/main" id="{406DE2FE-1CCA-8EB9-C35A-89C32028EB96}"/>
              </a:ext>
            </a:extLst>
          </p:cNvPr>
          <p:cNvSpPr>
            <a:spLocks noGrp="1"/>
          </p:cNvSpPr>
          <p:nvPr>
            <p:ph type="title"/>
          </p:nvPr>
        </p:nvSpPr>
        <p:spPr>
          <a:xfrm>
            <a:off x="228600" y="-9161"/>
            <a:ext cx="10515600" cy="909389"/>
          </a:xfrm>
        </p:spPr>
        <p:txBody>
          <a:bodyPr/>
          <a:lstStyle/>
          <a:p>
            <a:r>
              <a:rPr lang="en-US" sz="2800" b="1" dirty="0">
                <a:latin typeface="Times New Roman"/>
                <a:ea typeface="Times New Roman"/>
                <a:cs typeface="Times New Roman"/>
                <a:sym typeface="Times New Roman"/>
              </a:rPr>
              <a:t>Data Dictionary </a:t>
            </a:r>
            <a:br>
              <a:rPr lang="en-US" sz="2800" b="1" dirty="0">
                <a:latin typeface="Times New Roman"/>
                <a:ea typeface="Times New Roman"/>
                <a:cs typeface="Times New Roman"/>
                <a:sym typeface="Times New Roman"/>
              </a:rPr>
            </a:br>
            <a:endParaRPr lang="en-IN" dirty="0"/>
          </a:p>
        </p:txBody>
      </p:sp>
      <p:pic>
        <p:nvPicPr>
          <p:cNvPr id="18" name="Google Shape;228;p15">
            <a:extLst>
              <a:ext uri="{FF2B5EF4-FFF2-40B4-BE49-F238E27FC236}">
                <a16:creationId xmlns:a16="http://schemas.microsoft.com/office/drawing/2014/main" id="{A801CF70-DD13-674D-F113-AB882B013908}"/>
              </a:ext>
            </a:extLst>
          </p:cNvPr>
          <p:cNvPicPr preferRelativeResize="0"/>
          <p:nvPr/>
        </p:nvPicPr>
        <p:blipFill rotWithShape="1">
          <a:blip r:embed="rId3">
            <a:alphaModFix/>
          </a:blip>
          <a:srcRect/>
          <a:stretch/>
        </p:blipFill>
        <p:spPr>
          <a:xfrm>
            <a:off x="9580951" y="6040102"/>
            <a:ext cx="2592012" cy="805375"/>
          </a:xfrm>
          <a:prstGeom prst="rect">
            <a:avLst/>
          </a:prstGeom>
          <a:noFill/>
          <a:ln>
            <a:noFill/>
          </a:ln>
        </p:spPr>
      </p:pic>
      <p:graphicFrame>
        <p:nvGraphicFramePr>
          <p:cNvPr id="19" name="Table 18">
            <a:extLst>
              <a:ext uri="{FF2B5EF4-FFF2-40B4-BE49-F238E27FC236}">
                <a16:creationId xmlns:a16="http://schemas.microsoft.com/office/drawing/2014/main" id="{C575E24E-84D0-C543-2E95-1B92989E7AFA}"/>
              </a:ext>
            </a:extLst>
          </p:cNvPr>
          <p:cNvGraphicFramePr>
            <a:graphicFrameLocks noGrp="1"/>
          </p:cNvGraphicFramePr>
          <p:nvPr>
            <p:extLst>
              <p:ext uri="{D42A27DB-BD31-4B8C-83A1-F6EECF244321}">
                <p14:modId xmlns:p14="http://schemas.microsoft.com/office/powerpoint/2010/main" val="4141196695"/>
              </p:ext>
            </p:extLst>
          </p:nvPr>
        </p:nvGraphicFramePr>
        <p:xfrm>
          <a:off x="1004456" y="1021029"/>
          <a:ext cx="10515600" cy="365760"/>
        </p:xfrm>
        <a:graphic>
          <a:graphicData uri="http://schemas.openxmlformats.org/drawingml/2006/table">
            <a:tbl>
              <a:tblPr/>
              <a:tblGrid>
                <a:gridCol w="5257800">
                  <a:extLst>
                    <a:ext uri="{9D8B030D-6E8A-4147-A177-3AD203B41FA5}">
                      <a16:colId xmlns:a16="http://schemas.microsoft.com/office/drawing/2014/main" val="2430190625"/>
                    </a:ext>
                  </a:extLst>
                </a:gridCol>
                <a:gridCol w="5257800">
                  <a:extLst>
                    <a:ext uri="{9D8B030D-6E8A-4147-A177-3AD203B41FA5}">
                      <a16:colId xmlns:a16="http://schemas.microsoft.com/office/drawing/2014/main" val="62351530"/>
                    </a:ext>
                  </a:extLst>
                </a:gridCol>
              </a:tblGrid>
              <a:tr h="0">
                <a:tc>
                  <a:txBody>
                    <a:bodyPr/>
                    <a:lstStyle/>
                    <a:p>
                      <a:r>
                        <a:rPr lang="en-IN" b="1" dirty="0"/>
                        <a:t>Field Name</a:t>
                      </a:r>
                      <a:endParaRPr lang="en-IN" dirty="0"/>
                    </a:p>
                  </a:txBody>
                  <a:tcPr anchor="ctr">
                    <a:lnL>
                      <a:noFill/>
                    </a:lnL>
                    <a:lnR>
                      <a:noFill/>
                    </a:lnR>
                    <a:lnT>
                      <a:noFill/>
                    </a:lnT>
                    <a:lnB>
                      <a:noFill/>
                    </a:lnB>
                    <a:noFill/>
                  </a:tcPr>
                </a:tc>
                <a:tc>
                  <a:txBody>
                    <a:bodyPr/>
                    <a:lstStyle/>
                    <a:p>
                      <a:r>
                        <a:rPr lang="en-IN" b="1" dirty="0"/>
                        <a:t>Description</a:t>
                      </a:r>
                      <a:endParaRPr lang="en-IN" dirty="0"/>
                    </a:p>
                  </a:txBody>
                  <a:tcPr anchor="ctr">
                    <a:lnL>
                      <a:noFill/>
                    </a:lnL>
                    <a:lnR>
                      <a:noFill/>
                    </a:lnR>
                    <a:lnT>
                      <a:noFill/>
                    </a:lnT>
                    <a:lnB>
                      <a:noFill/>
                    </a:lnB>
                    <a:noFill/>
                  </a:tcPr>
                </a:tc>
                <a:extLst>
                  <a:ext uri="{0D108BD9-81ED-4DB2-BD59-A6C34878D82A}">
                    <a16:rowId xmlns:a16="http://schemas.microsoft.com/office/drawing/2014/main" val="2220017930"/>
                  </a:ext>
                </a:extLst>
              </a:tr>
            </a:tbl>
          </a:graphicData>
        </a:graphic>
      </p:graphicFrame>
      <p:graphicFrame>
        <p:nvGraphicFramePr>
          <p:cNvPr id="20" name="Table 19">
            <a:extLst>
              <a:ext uri="{FF2B5EF4-FFF2-40B4-BE49-F238E27FC236}">
                <a16:creationId xmlns:a16="http://schemas.microsoft.com/office/drawing/2014/main" id="{728EEFD8-BB65-ABCC-8FB3-6C48527C65AB}"/>
              </a:ext>
            </a:extLst>
          </p:cNvPr>
          <p:cNvGraphicFramePr>
            <a:graphicFrameLocks noGrp="1"/>
          </p:cNvGraphicFramePr>
          <p:nvPr>
            <p:extLst>
              <p:ext uri="{D42A27DB-BD31-4B8C-83A1-F6EECF244321}">
                <p14:modId xmlns:p14="http://schemas.microsoft.com/office/powerpoint/2010/main" val="3382901208"/>
              </p:ext>
            </p:extLst>
          </p:nvPr>
        </p:nvGraphicFramePr>
        <p:xfrm>
          <a:off x="1004456" y="1613172"/>
          <a:ext cx="10515600" cy="640080"/>
        </p:xfrm>
        <a:graphic>
          <a:graphicData uri="http://schemas.openxmlformats.org/drawingml/2006/table">
            <a:tbl>
              <a:tblPr/>
              <a:tblGrid>
                <a:gridCol w="5257800">
                  <a:extLst>
                    <a:ext uri="{9D8B030D-6E8A-4147-A177-3AD203B41FA5}">
                      <a16:colId xmlns:a16="http://schemas.microsoft.com/office/drawing/2014/main" val="1870034578"/>
                    </a:ext>
                  </a:extLst>
                </a:gridCol>
                <a:gridCol w="5257800">
                  <a:extLst>
                    <a:ext uri="{9D8B030D-6E8A-4147-A177-3AD203B41FA5}">
                      <a16:colId xmlns:a16="http://schemas.microsoft.com/office/drawing/2014/main" val="4293880144"/>
                    </a:ext>
                  </a:extLst>
                </a:gridCol>
              </a:tblGrid>
              <a:tr h="0">
                <a:tc>
                  <a:txBody>
                    <a:bodyPr/>
                    <a:lstStyle/>
                    <a:p>
                      <a:r>
                        <a:rPr lang="en-IN" b="1" dirty="0"/>
                        <a:t>names</a:t>
                      </a:r>
                      <a:endParaRPr lang="en-IN" dirty="0"/>
                    </a:p>
                  </a:txBody>
                  <a:tcPr anchor="ctr">
                    <a:lnL>
                      <a:noFill/>
                    </a:lnL>
                    <a:lnR>
                      <a:noFill/>
                    </a:lnR>
                    <a:lnT>
                      <a:noFill/>
                    </a:lnT>
                    <a:lnB>
                      <a:noFill/>
                    </a:lnB>
                    <a:noFill/>
                  </a:tcPr>
                </a:tc>
                <a:tc>
                  <a:txBody>
                    <a:bodyPr/>
                    <a:lstStyle/>
                    <a:p>
                      <a:r>
                        <a:rPr lang="en-US" dirty="0"/>
                        <a:t>List of activity classes in the dataset: Empty Chair, Idle, and Working.</a:t>
                      </a:r>
                    </a:p>
                  </a:txBody>
                  <a:tcPr anchor="ctr">
                    <a:lnL>
                      <a:noFill/>
                    </a:lnL>
                    <a:lnR>
                      <a:noFill/>
                    </a:lnR>
                    <a:lnT>
                      <a:noFill/>
                    </a:lnT>
                    <a:lnB>
                      <a:noFill/>
                    </a:lnB>
                    <a:noFill/>
                  </a:tcPr>
                </a:tc>
                <a:extLst>
                  <a:ext uri="{0D108BD9-81ED-4DB2-BD59-A6C34878D82A}">
                    <a16:rowId xmlns:a16="http://schemas.microsoft.com/office/drawing/2014/main" val="3375572677"/>
                  </a:ext>
                </a:extLst>
              </a:tr>
            </a:tbl>
          </a:graphicData>
        </a:graphic>
      </p:graphicFrame>
      <p:graphicFrame>
        <p:nvGraphicFramePr>
          <p:cNvPr id="21" name="Table 20">
            <a:extLst>
              <a:ext uri="{FF2B5EF4-FFF2-40B4-BE49-F238E27FC236}">
                <a16:creationId xmlns:a16="http://schemas.microsoft.com/office/drawing/2014/main" id="{DC2959B2-00BD-D27D-7F85-5204013C60C4}"/>
              </a:ext>
            </a:extLst>
          </p:cNvPr>
          <p:cNvGraphicFramePr>
            <a:graphicFrameLocks noGrp="1"/>
          </p:cNvGraphicFramePr>
          <p:nvPr>
            <p:extLst>
              <p:ext uri="{D42A27DB-BD31-4B8C-83A1-F6EECF244321}">
                <p14:modId xmlns:p14="http://schemas.microsoft.com/office/powerpoint/2010/main" val="2776186392"/>
              </p:ext>
            </p:extLst>
          </p:nvPr>
        </p:nvGraphicFramePr>
        <p:xfrm>
          <a:off x="1071649" y="2296079"/>
          <a:ext cx="10515600" cy="640080"/>
        </p:xfrm>
        <a:graphic>
          <a:graphicData uri="http://schemas.openxmlformats.org/drawingml/2006/table">
            <a:tbl>
              <a:tblPr/>
              <a:tblGrid>
                <a:gridCol w="5257800">
                  <a:extLst>
                    <a:ext uri="{9D8B030D-6E8A-4147-A177-3AD203B41FA5}">
                      <a16:colId xmlns:a16="http://schemas.microsoft.com/office/drawing/2014/main" val="300404563"/>
                    </a:ext>
                  </a:extLst>
                </a:gridCol>
                <a:gridCol w="5257800">
                  <a:extLst>
                    <a:ext uri="{9D8B030D-6E8A-4147-A177-3AD203B41FA5}">
                      <a16:colId xmlns:a16="http://schemas.microsoft.com/office/drawing/2014/main" val="1422439658"/>
                    </a:ext>
                  </a:extLst>
                </a:gridCol>
              </a:tblGrid>
              <a:tr h="0">
                <a:tc>
                  <a:txBody>
                    <a:bodyPr/>
                    <a:lstStyle/>
                    <a:p>
                      <a:r>
                        <a:rPr lang="en-IN" b="1" dirty="0" err="1"/>
                        <a:t>nc</a:t>
                      </a:r>
                      <a:endParaRPr lang="en-IN" dirty="0"/>
                    </a:p>
                  </a:txBody>
                  <a:tcPr anchor="ctr">
                    <a:lnL>
                      <a:noFill/>
                    </a:lnL>
                    <a:lnR>
                      <a:noFill/>
                    </a:lnR>
                    <a:lnT>
                      <a:noFill/>
                    </a:lnT>
                    <a:lnB>
                      <a:noFill/>
                    </a:lnB>
                    <a:noFill/>
                  </a:tcPr>
                </a:tc>
                <a:tc>
                  <a:txBody>
                    <a:bodyPr/>
                    <a:lstStyle/>
                    <a:p>
                      <a:r>
                        <a:rPr lang="en-US" dirty="0"/>
                        <a:t>Total number of classes in the dataset. For this dataset, </a:t>
                      </a:r>
                      <a:r>
                        <a:rPr lang="en-US" dirty="0" err="1"/>
                        <a:t>nc</a:t>
                      </a:r>
                      <a:r>
                        <a:rPr lang="en-US" dirty="0"/>
                        <a:t> = 3.</a:t>
                      </a:r>
                    </a:p>
                  </a:txBody>
                  <a:tcPr anchor="ctr">
                    <a:lnL>
                      <a:noFill/>
                    </a:lnL>
                    <a:lnR>
                      <a:noFill/>
                    </a:lnR>
                    <a:lnT>
                      <a:noFill/>
                    </a:lnT>
                    <a:lnB>
                      <a:noFill/>
                    </a:lnB>
                    <a:noFill/>
                  </a:tcPr>
                </a:tc>
                <a:extLst>
                  <a:ext uri="{0D108BD9-81ED-4DB2-BD59-A6C34878D82A}">
                    <a16:rowId xmlns:a16="http://schemas.microsoft.com/office/drawing/2014/main" val="2551184791"/>
                  </a:ext>
                </a:extLst>
              </a:tr>
            </a:tbl>
          </a:graphicData>
        </a:graphic>
      </p:graphicFrame>
      <p:graphicFrame>
        <p:nvGraphicFramePr>
          <p:cNvPr id="22" name="Table 21">
            <a:extLst>
              <a:ext uri="{FF2B5EF4-FFF2-40B4-BE49-F238E27FC236}">
                <a16:creationId xmlns:a16="http://schemas.microsoft.com/office/drawing/2014/main" id="{AB52B3C1-F92A-988C-D9DC-9886A2188A3D}"/>
              </a:ext>
            </a:extLst>
          </p:cNvPr>
          <p:cNvGraphicFramePr>
            <a:graphicFrameLocks noGrp="1"/>
          </p:cNvGraphicFramePr>
          <p:nvPr>
            <p:extLst>
              <p:ext uri="{D42A27DB-BD31-4B8C-83A1-F6EECF244321}">
                <p14:modId xmlns:p14="http://schemas.microsoft.com/office/powerpoint/2010/main" val="2767468422"/>
              </p:ext>
            </p:extLst>
          </p:nvPr>
        </p:nvGraphicFramePr>
        <p:xfrm>
          <a:off x="1071649" y="2816230"/>
          <a:ext cx="10515600" cy="640080"/>
        </p:xfrm>
        <a:graphic>
          <a:graphicData uri="http://schemas.openxmlformats.org/drawingml/2006/table">
            <a:tbl>
              <a:tblPr/>
              <a:tblGrid>
                <a:gridCol w="5257800">
                  <a:extLst>
                    <a:ext uri="{9D8B030D-6E8A-4147-A177-3AD203B41FA5}">
                      <a16:colId xmlns:a16="http://schemas.microsoft.com/office/drawing/2014/main" val="2557695437"/>
                    </a:ext>
                  </a:extLst>
                </a:gridCol>
                <a:gridCol w="5257800">
                  <a:extLst>
                    <a:ext uri="{9D8B030D-6E8A-4147-A177-3AD203B41FA5}">
                      <a16:colId xmlns:a16="http://schemas.microsoft.com/office/drawing/2014/main" val="992724061"/>
                    </a:ext>
                  </a:extLst>
                </a:gridCol>
              </a:tblGrid>
              <a:tr h="0">
                <a:tc>
                  <a:txBody>
                    <a:bodyPr/>
                    <a:lstStyle/>
                    <a:p>
                      <a:r>
                        <a:rPr lang="en-IN" b="1" dirty="0"/>
                        <a:t>train</a:t>
                      </a:r>
                      <a:endParaRPr lang="en-IN" dirty="0"/>
                    </a:p>
                  </a:txBody>
                  <a:tcPr anchor="ctr">
                    <a:lnL>
                      <a:noFill/>
                    </a:lnL>
                    <a:lnR>
                      <a:noFill/>
                    </a:lnR>
                    <a:lnT>
                      <a:noFill/>
                    </a:lnT>
                    <a:lnB>
                      <a:noFill/>
                    </a:lnB>
                    <a:noFill/>
                  </a:tcPr>
                </a:tc>
                <a:tc>
                  <a:txBody>
                    <a:bodyPr/>
                    <a:lstStyle/>
                    <a:p>
                      <a:r>
                        <a:rPr lang="en-US" dirty="0"/>
                        <a:t>Path to the folder containing training images (train/images).</a:t>
                      </a:r>
                    </a:p>
                  </a:txBody>
                  <a:tcPr anchor="ctr">
                    <a:lnL>
                      <a:noFill/>
                    </a:lnL>
                    <a:lnR>
                      <a:noFill/>
                    </a:lnR>
                    <a:lnT>
                      <a:noFill/>
                    </a:lnT>
                    <a:lnB>
                      <a:noFill/>
                    </a:lnB>
                    <a:noFill/>
                  </a:tcPr>
                </a:tc>
                <a:extLst>
                  <a:ext uri="{0D108BD9-81ED-4DB2-BD59-A6C34878D82A}">
                    <a16:rowId xmlns:a16="http://schemas.microsoft.com/office/drawing/2014/main" val="2368505413"/>
                  </a:ext>
                </a:extLst>
              </a:tr>
            </a:tbl>
          </a:graphicData>
        </a:graphic>
      </p:graphicFrame>
      <p:graphicFrame>
        <p:nvGraphicFramePr>
          <p:cNvPr id="23" name="Table 22">
            <a:extLst>
              <a:ext uri="{FF2B5EF4-FFF2-40B4-BE49-F238E27FC236}">
                <a16:creationId xmlns:a16="http://schemas.microsoft.com/office/drawing/2014/main" id="{C803F79A-C05B-4512-806A-EB6601129180}"/>
              </a:ext>
            </a:extLst>
          </p:cNvPr>
          <p:cNvGraphicFramePr>
            <a:graphicFrameLocks noGrp="1"/>
          </p:cNvGraphicFramePr>
          <p:nvPr>
            <p:extLst>
              <p:ext uri="{D42A27DB-BD31-4B8C-83A1-F6EECF244321}">
                <p14:modId xmlns:p14="http://schemas.microsoft.com/office/powerpoint/2010/main" val="2933805876"/>
              </p:ext>
            </p:extLst>
          </p:nvPr>
        </p:nvGraphicFramePr>
        <p:xfrm>
          <a:off x="1071649" y="3471263"/>
          <a:ext cx="10515600" cy="640080"/>
        </p:xfrm>
        <a:graphic>
          <a:graphicData uri="http://schemas.openxmlformats.org/drawingml/2006/table">
            <a:tbl>
              <a:tblPr/>
              <a:tblGrid>
                <a:gridCol w="5257800">
                  <a:extLst>
                    <a:ext uri="{9D8B030D-6E8A-4147-A177-3AD203B41FA5}">
                      <a16:colId xmlns:a16="http://schemas.microsoft.com/office/drawing/2014/main" val="3602819882"/>
                    </a:ext>
                  </a:extLst>
                </a:gridCol>
                <a:gridCol w="5257800">
                  <a:extLst>
                    <a:ext uri="{9D8B030D-6E8A-4147-A177-3AD203B41FA5}">
                      <a16:colId xmlns:a16="http://schemas.microsoft.com/office/drawing/2014/main" val="3810977377"/>
                    </a:ext>
                  </a:extLst>
                </a:gridCol>
              </a:tblGrid>
              <a:tr h="0">
                <a:tc>
                  <a:txBody>
                    <a:bodyPr/>
                    <a:lstStyle/>
                    <a:p>
                      <a:r>
                        <a:rPr lang="en-IN" b="1" dirty="0" err="1"/>
                        <a:t>val</a:t>
                      </a:r>
                      <a:endParaRPr lang="en-IN" dirty="0"/>
                    </a:p>
                  </a:txBody>
                  <a:tcPr anchor="ctr">
                    <a:lnL>
                      <a:noFill/>
                    </a:lnL>
                    <a:lnR>
                      <a:noFill/>
                    </a:lnR>
                    <a:lnT>
                      <a:noFill/>
                    </a:lnT>
                    <a:lnB>
                      <a:noFill/>
                    </a:lnB>
                    <a:noFill/>
                  </a:tcPr>
                </a:tc>
                <a:tc>
                  <a:txBody>
                    <a:bodyPr/>
                    <a:lstStyle/>
                    <a:p>
                      <a:r>
                        <a:rPr lang="en-US" dirty="0"/>
                        <a:t>Path to the folder containing validation images (valid/images).</a:t>
                      </a:r>
                    </a:p>
                  </a:txBody>
                  <a:tcPr anchor="ctr">
                    <a:lnL>
                      <a:noFill/>
                    </a:lnL>
                    <a:lnR>
                      <a:noFill/>
                    </a:lnR>
                    <a:lnT>
                      <a:noFill/>
                    </a:lnT>
                    <a:lnB>
                      <a:noFill/>
                    </a:lnB>
                    <a:noFill/>
                  </a:tcPr>
                </a:tc>
                <a:extLst>
                  <a:ext uri="{0D108BD9-81ED-4DB2-BD59-A6C34878D82A}">
                    <a16:rowId xmlns:a16="http://schemas.microsoft.com/office/drawing/2014/main" val="3912221528"/>
                  </a:ext>
                </a:extLst>
              </a:tr>
            </a:tbl>
          </a:graphicData>
        </a:graphic>
      </p:graphicFrame>
      <p:graphicFrame>
        <p:nvGraphicFramePr>
          <p:cNvPr id="24" name="Table 23">
            <a:extLst>
              <a:ext uri="{FF2B5EF4-FFF2-40B4-BE49-F238E27FC236}">
                <a16:creationId xmlns:a16="http://schemas.microsoft.com/office/drawing/2014/main" id="{585E3F61-F895-0337-2834-BABDFB06F987}"/>
              </a:ext>
            </a:extLst>
          </p:cNvPr>
          <p:cNvGraphicFramePr>
            <a:graphicFrameLocks noGrp="1"/>
          </p:cNvGraphicFramePr>
          <p:nvPr>
            <p:extLst>
              <p:ext uri="{D42A27DB-BD31-4B8C-83A1-F6EECF244321}">
                <p14:modId xmlns:p14="http://schemas.microsoft.com/office/powerpoint/2010/main" val="489253158"/>
              </p:ext>
            </p:extLst>
          </p:nvPr>
        </p:nvGraphicFramePr>
        <p:xfrm>
          <a:off x="1071649" y="4207879"/>
          <a:ext cx="10649990" cy="440574"/>
        </p:xfrm>
        <a:graphic>
          <a:graphicData uri="http://schemas.openxmlformats.org/drawingml/2006/table">
            <a:tbl>
              <a:tblPr/>
              <a:tblGrid>
                <a:gridCol w="5256188">
                  <a:extLst>
                    <a:ext uri="{9D8B030D-6E8A-4147-A177-3AD203B41FA5}">
                      <a16:colId xmlns:a16="http://schemas.microsoft.com/office/drawing/2014/main" val="1599543082"/>
                    </a:ext>
                  </a:extLst>
                </a:gridCol>
                <a:gridCol w="5393802">
                  <a:extLst>
                    <a:ext uri="{9D8B030D-6E8A-4147-A177-3AD203B41FA5}">
                      <a16:colId xmlns:a16="http://schemas.microsoft.com/office/drawing/2014/main" val="1849643697"/>
                    </a:ext>
                  </a:extLst>
                </a:gridCol>
              </a:tblGrid>
              <a:tr h="440574">
                <a:tc>
                  <a:txBody>
                    <a:bodyPr/>
                    <a:lstStyle/>
                    <a:p>
                      <a:r>
                        <a:rPr lang="en-IN" b="1" dirty="0"/>
                        <a:t>Test</a:t>
                      </a:r>
                      <a:endParaRPr lang="en-IN" dirty="0"/>
                    </a:p>
                  </a:txBody>
                  <a:tcPr anchor="ctr">
                    <a:lnL>
                      <a:noFill/>
                    </a:lnL>
                    <a:lnR>
                      <a:noFill/>
                    </a:lnR>
                    <a:lnT>
                      <a:noFill/>
                    </a:lnT>
                    <a:lnB>
                      <a:noFill/>
                    </a:lnB>
                    <a:noFill/>
                  </a:tcPr>
                </a:tc>
                <a:tc>
                  <a:txBody>
                    <a:bodyPr/>
                    <a:lstStyle/>
                    <a:p>
                      <a:r>
                        <a:rPr lang="en-US" dirty="0"/>
                        <a:t>Path to the folder containing test images (test/images).</a:t>
                      </a:r>
                    </a:p>
                  </a:txBody>
                  <a:tcPr anchor="ctr">
                    <a:lnL>
                      <a:noFill/>
                    </a:lnL>
                    <a:lnR>
                      <a:noFill/>
                    </a:lnR>
                    <a:lnT>
                      <a:noFill/>
                    </a:lnT>
                    <a:lnB>
                      <a:noFill/>
                    </a:lnB>
                    <a:noFill/>
                  </a:tcPr>
                </a:tc>
                <a:extLst>
                  <a:ext uri="{0D108BD9-81ED-4DB2-BD59-A6C34878D82A}">
                    <a16:rowId xmlns:a16="http://schemas.microsoft.com/office/drawing/2014/main" val="185440467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549487" y="418245"/>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System Requirements</a:t>
            </a:r>
            <a:endParaRPr sz="3200" b="1" dirty="0">
              <a:latin typeface="Times New Roman"/>
              <a:ea typeface="Times New Roman"/>
              <a:cs typeface="Times New Roman"/>
              <a:sym typeface="Times New Roman"/>
            </a:endParaRPr>
          </a:p>
        </p:txBody>
      </p:sp>
      <p:pic>
        <p:nvPicPr>
          <p:cNvPr id="252" name="Google Shape;252;g117b53b5ae0_10_104"/>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3" name="TextBox 2">
            <a:extLst>
              <a:ext uri="{FF2B5EF4-FFF2-40B4-BE49-F238E27FC236}">
                <a16:creationId xmlns:a16="http://schemas.microsoft.com/office/drawing/2014/main" id="{BA5802D1-4786-DB13-F92E-0AACDECD7DD2}"/>
              </a:ext>
            </a:extLst>
          </p:cNvPr>
          <p:cNvSpPr txBox="1"/>
          <p:nvPr/>
        </p:nvSpPr>
        <p:spPr>
          <a:xfrm>
            <a:off x="1549487" y="1443841"/>
            <a:ext cx="7895079" cy="3693319"/>
          </a:xfrm>
          <a:prstGeom prst="rect">
            <a:avLst/>
          </a:prstGeom>
          <a:noFill/>
        </p:spPr>
        <p:txBody>
          <a:bodyPr wrap="square">
            <a:spAutoFit/>
          </a:bodyPr>
          <a:lstStyle/>
          <a:p>
            <a:r>
              <a:rPr lang="en-IN" sz="1800" b="1" dirty="0"/>
              <a:t>1. Hardware</a:t>
            </a:r>
          </a:p>
          <a:p>
            <a:pPr>
              <a:buFont typeface="Arial" panose="020B0604020202020204" pitchFamily="34" charset="0"/>
              <a:buChar char="•"/>
            </a:pPr>
            <a:r>
              <a:rPr lang="en-IN" sz="1800" b="1" dirty="0"/>
              <a:t>Processor</a:t>
            </a:r>
            <a:r>
              <a:rPr lang="en-IN" sz="1800" dirty="0"/>
              <a:t>: Intel i5/i7 or equivalent.</a:t>
            </a:r>
          </a:p>
          <a:p>
            <a:pPr>
              <a:buFont typeface="Arial" panose="020B0604020202020204" pitchFamily="34" charset="0"/>
              <a:buChar char="•"/>
            </a:pPr>
            <a:r>
              <a:rPr lang="en-IN" sz="1800" b="1" dirty="0"/>
              <a:t>GPU</a:t>
            </a:r>
            <a:r>
              <a:rPr lang="en-IN" sz="1800" dirty="0"/>
              <a:t>: NVIDIA RTX 3060 or better (for deep learning).</a:t>
            </a:r>
          </a:p>
          <a:p>
            <a:pPr>
              <a:buFont typeface="Arial" panose="020B0604020202020204" pitchFamily="34" charset="0"/>
              <a:buChar char="•"/>
            </a:pPr>
            <a:r>
              <a:rPr lang="en-IN" sz="1800" b="1" dirty="0"/>
              <a:t>RAM</a:t>
            </a:r>
            <a:r>
              <a:rPr lang="en-IN" sz="1800" dirty="0"/>
              <a:t>: 16GB minimum (32GB recommended).</a:t>
            </a:r>
          </a:p>
          <a:p>
            <a:pPr>
              <a:buFont typeface="Arial" panose="020B0604020202020204" pitchFamily="34" charset="0"/>
              <a:buChar char="•"/>
            </a:pPr>
            <a:r>
              <a:rPr lang="en-IN" sz="1800" b="1" dirty="0"/>
              <a:t>Storage</a:t>
            </a:r>
            <a:r>
              <a:rPr lang="en-IN" sz="1800" dirty="0"/>
              <a:t>: SSD (256GB+) with additional storage (500GB+).</a:t>
            </a:r>
          </a:p>
          <a:p>
            <a:pPr>
              <a:buFont typeface="Arial" panose="020B0604020202020204" pitchFamily="34" charset="0"/>
              <a:buChar char="•"/>
            </a:pPr>
            <a:r>
              <a:rPr lang="en-IN" sz="1800" b="1" dirty="0"/>
              <a:t>Cameras/Sensors</a:t>
            </a:r>
            <a:r>
              <a:rPr lang="en-IN" sz="1800" dirty="0"/>
              <a:t>: HD cameras, optional depth sensors, or wearables.</a:t>
            </a:r>
          </a:p>
          <a:p>
            <a:pPr>
              <a:buFont typeface="Arial" panose="020B0604020202020204" pitchFamily="34" charset="0"/>
              <a:buChar char="•"/>
            </a:pPr>
            <a:endParaRPr lang="en-IN" sz="1800" dirty="0"/>
          </a:p>
          <a:p>
            <a:r>
              <a:rPr lang="en-IN" sz="1800" b="1" dirty="0"/>
              <a:t>2. Software</a:t>
            </a:r>
          </a:p>
          <a:p>
            <a:pPr>
              <a:buFont typeface="Arial" panose="020B0604020202020204" pitchFamily="34" charset="0"/>
              <a:buChar char="•"/>
            </a:pPr>
            <a:r>
              <a:rPr lang="en-IN" sz="1800" b="1" dirty="0"/>
              <a:t>OS</a:t>
            </a:r>
            <a:r>
              <a:rPr lang="en-IN" sz="1800" dirty="0"/>
              <a:t>: Windows 10/11, macOS, or Linux (Ubuntu).</a:t>
            </a:r>
          </a:p>
          <a:p>
            <a:pPr>
              <a:buFont typeface="Arial" panose="020B0604020202020204" pitchFamily="34" charset="0"/>
              <a:buChar char="•"/>
            </a:pPr>
            <a:r>
              <a:rPr lang="en-IN" sz="1800" b="1" dirty="0"/>
              <a:t>Frameworks</a:t>
            </a:r>
            <a:r>
              <a:rPr lang="en-IN" sz="1800" dirty="0"/>
              <a:t>: </a:t>
            </a:r>
            <a:r>
              <a:rPr lang="en-IN" sz="1800" dirty="0" err="1"/>
              <a:t>PyTorch</a:t>
            </a:r>
            <a:r>
              <a:rPr lang="en-IN" sz="1800" dirty="0"/>
              <a:t>, TensorFlow, OpenCV, YOLOv8.</a:t>
            </a:r>
          </a:p>
          <a:p>
            <a:pPr>
              <a:buFont typeface="Arial" panose="020B0604020202020204" pitchFamily="34" charset="0"/>
              <a:buChar char="•"/>
            </a:pPr>
            <a:r>
              <a:rPr lang="en-IN" sz="1800" b="1" dirty="0"/>
              <a:t>Tools</a:t>
            </a:r>
            <a:r>
              <a:rPr lang="en-IN" sz="1800" dirty="0"/>
              <a:t>: Annotation (</a:t>
            </a:r>
            <a:r>
              <a:rPr lang="en-IN" sz="1800" dirty="0" err="1"/>
              <a:t>LabelImg</a:t>
            </a:r>
            <a:r>
              <a:rPr lang="en-IN" sz="1800" dirty="0"/>
              <a:t>, </a:t>
            </a:r>
            <a:r>
              <a:rPr lang="en-IN" sz="1800" dirty="0" err="1"/>
              <a:t>Roboflow</a:t>
            </a:r>
            <a:r>
              <a:rPr lang="en-IN" sz="1800" dirty="0"/>
              <a:t>), IDEs (VS Code, </a:t>
            </a:r>
            <a:r>
              <a:rPr lang="en-IN" sz="1800" dirty="0" err="1"/>
              <a:t>Jupyter</a:t>
            </a:r>
            <a:r>
              <a:rPr lang="en-IN" sz="1800" dirty="0"/>
              <a:t>).</a:t>
            </a:r>
          </a:p>
          <a:p>
            <a:pPr>
              <a:buFont typeface="Arial" panose="020B0604020202020204" pitchFamily="34" charset="0"/>
              <a:buChar char="•"/>
            </a:pPr>
            <a:endParaRPr lang="en-IN" sz="1800" dirty="0"/>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1472400" y="369874"/>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Exploratory Data Analysis [EDA]</a:t>
            </a:r>
            <a:endParaRPr sz="3200" dirty="0">
              <a:latin typeface="Times New Roman"/>
              <a:ea typeface="Times New Roman"/>
              <a:cs typeface="Times New Roman"/>
              <a:sym typeface="Times New Roman"/>
            </a:endParaRPr>
          </a:p>
        </p:txBody>
      </p:sp>
      <p:sp>
        <p:nvSpPr>
          <p:cNvPr id="264" name="Google Shape;264;p25"/>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265" name="Google Shape;265;p2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66" name="Google Shape;266;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67" name="Google Shape;267;p25"/>
          <p:cNvSpPr txBox="1"/>
          <p:nvPr/>
        </p:nvSpPr>
        <p:spPr>
          <a:xfrm>
            <a:off x="3238500" y="2076450"/>
            <a:ext cx="89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8" name="Google Shape;268;p25"/>
          <p:cNvSpPr txBox="1"/>
          <p:nvPr/>
        </p:nvSpPr>
        <p:spPr>
          <a:xfrm>
            <a:off x="6267450" y="1428750"/>
            <a:ext cx="59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9" name="Google Shape;269;p25"/>
          <p:cNvSpPr txBox="1"/>
          <p:nvPr/>
        </p:nvSpPr>
        <p:spPr>
          <a:xfrm>
            <a:off x="4686300" y="4057650"/>
            <a:ext cx="754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0" name="Google Shape;270;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 name="TextBox 2">
            <a:extLst>
              <a:ext uri="{FF2B5EF4-FFF2-40B4-BE49-F238E27FC236}">
                <a16:creationId xmlns:a16="http://schemas.microsoft.com/office/drawing/2014/main" id="{38A81E9E-15C8-F1CD-4894-B92D01C612A8}"/>
              </a:ext>
            </a:extLst>
          </p:cNvPr>
          <p:cNvSpPr txBox="1"/>
          <p:nvPr/>
        </p:nvSpPr>
        <p:spPr>
          <a:xfrm>
            <a:off x="1845733" y="1443841"/>
            <a:ext cx="7325783" cy="3970318"/>
          </a:xfrm>
          <a:prstGeom prst="rect">
            <a:avLst/>
          </a:prstGeom>
          <a:noFill/>
        </p:spPr>
        <p:txBody>
          <a:bodyPr wrap="square">
            <a:spAutoFit/>
          </a:bodyPr>
          <a:lstStyle/>
          <a:p>
            <a:r>
              <a:rPr lang="en-US" b="1" dirty="0"/>
              <a:t>1. Video Data Divided into Frames</a:t>
            </a:r>
            <a:endParaRPr lang="en-US" dirty="0"/>
          </a:p>
          <a:p>
            <a:pPr>
              <a:buFont typeface="Arial" panose="020B0604020202020204" pitchFamily="34" charset="0"/>
              <a:buChar char="•"/>
            </a:pPr>
            <a:r>
              <a:rPr lang="en-US" b="1" dirty="0"/>
              <a:t>Process</a:t>
            </a:r>
            <a:r>
              <a:rPr lang="en-US" dirty="0"/>
              <a:t>: Break down the video into individual frames at regular intervals.</a:t>
            </a:r>
          </a:p>
          <a:p>
            <a:pPr>
              <a:buFont typeface="Arial" panose="020B0604020202020204" pitchFamily="34" charset="0"/>
              <a:buChar char="•"/>
            </a:pPr>
            <a:r>
              <a:rPr lang="en-US" b="1" dirty="0"/>
              <a:t>Purpose</a:t>
            </a:r>
            <a:r>
              <a:rPr lang="en-US" dirty="0"/>
              <a:t>: Each frame serves as a still image, providing more granular data for training.</a:t>
            </a:r>
          </a:p>
          <a:p>
            <a:pPr>
              <a:buFont typeface="Arial" panose="020B0604020202020204" pitchFamily="34" charset="0"/>
              <a:buChar char="•"/>
            </a:pPr>
            <a:endParaRPr lang="en-US" dirty="0"/>
          </a:p>
          <a:p>
            <a:r>
              <a:rPr lang="en-US" b="1" dirty="0"/>
              <a:t>2. Annotate the Images</a:t>
            </a:r>
            <a:endParaRPr lang="en-US" dirty="0"/>
          </a:p>
          <a:p>
            <a:pPr>
              <a:buFont typeface="Arial" panose="020B0604020202020204" pitchFamily="34" charset="0"/>
              <a:buChar char="•"/>
            </a:pPr>
            <a:r>
              <a:rPr lang="en-US" b="1" dirty="0"/>
              <a:t>Process</a:t>
            </a:r>
            <a:r>
              <a:rPr lang="en-US" dirty="0"/>
              <a:t>: Label objects in each frame using tools like LabelImg.</a:t>
            </a:r>
          </a:p>
          <a:p>
            <a:pPr>
              <a:buFont typeface="Arial" panose="020B0604020202020204" pitchFamily="34" charset="0"/>
              <a:buChar char="•"/>
            </a:pPr>
            <a:r>
              <a:rPr lang="en-US" b="1" dirty="0"/>
              <a:t>Purpose</a:t>
            </a:r>
            <a:r>
              <a:rPr lang="en-US" dirty="0"/>
              <a:t>: Create ground truth data for training the machine learning model</a:t>
            </a:r>
          </a:p>
          <a:p>
            <a:endParaRPr lang="en-US" dirty="0"/>
          </a:p>
          <a:p>
            <a:endParaRPr lang="en-US" dirty="0"/>
          </a:p>
          <a:p>
            <a:r>
              <a:rPr lang="en-US" b="1" dirty="0"/>
              <a:t>3. Data Augmentation to Increase the Dataset Size</a:t>
            </a:r>
            <a:endParaRPr lang="en-US" dirty="0"/>
          </a:p>
          <a:p>
            <a:pPr>
              <a:buFont typeface="Arial" panose="020B0604020202020204" pitchFamily="34" charset="0"/>
              <a:buChar char="•"/>
            </a:pPr>
            <a:r>
              <a:rPr lang="en-US" b="1" dirty="0"/>
              <a:t>Techniques</a:t>
            </a:r>
            <a:r>
              <a:rPr lang="en-US" dirty="0"/>
              <a:t>: Apply transformations such as rotation, flipping, scaling, and adding noise.</a:t>
            </a:r>
          </a:p>
          <a:p>
            <a:pPr>
              <a:buFont typeface="Arial" panose="020B0604020202020204" pitchFamily="34" charset="0"/>
              <a:buChar char="•"/>
            </a:pPr>
            <a:r>
              <a:rPr lang="en-US" b="1" dirty="0"/>
              <a:t>Purpose</a:t>
            </a:r>
            <a:r>
              <a:rPr lang="en-US" dirty="0"/>
              <a:t>: Enhance dataset diversity, helping the model generalize better.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481667" y="270924"/>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Preprocessing</a:t>
            </a:r>
            <a:endParaRPr dirty="0"/>
          </a:p>
        </p:txBody>
      </p:sp>
      <p:pic>
        <p:nvPicPr>
          <p:cNvPr id="306" name="Google Shape;306;p30"/>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07" name="Google Shape;307;p30"/>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F0334482-E409-876E-205B-97F8F1C551D6}"/>
              </a:ext>
            </a:extLst>
          </p:cNvPr>
          <p:cNvSpPr txBox="1"/>
          <p:nvPr/>
        </p:nvSpPr>
        <p:spPr>
          <a:xfrm>
            <a:off x="1405467" y="1185333"/>
            <a:ext cx="8729133" cy="4524315"/>
          </a:xfrm>
          <a:prstGeom prst="rect">
            <a:avLst/>
          </a:prstGeom>
          <a:noFill/>
        </p:spPr>
        <p:txBody>
          <a:bodyPr wrap="square" rtlCol="0">
            <a:spAutoFit/>
          </a:bodyPr>
          <a:lstStyle/>
          <a:p>
            <a:r>
              <a:rPr lang="en-US" b="1" dirty="0"/>
              <a:t>Data Preprocessing Steps</a:t>
            </a:r>
            <a:r>
              <a:rPr lang="en-US" dirty="0"/>
              <a:t>:</a:t>
            </a:r>
          </a:p>
          <a:p>
            <a:endParaRPr lang="en-US" dirty="0"/>
          </a:p>
          <a:p>
            <a:pPr>
              <a:buFont typeface="+mj-lt"/>
              <a:buAutoNum type="arabicPeriod"/>
            </a:pPr>
            <a:r>
              <a:rPr lang="en-US" b="1" dirty="0">
                <a:solidFill>
                  <a:schemeClr val="bg1"/>
                </a:solidFill>
              </a:rPr>
              <a:t>Collection and Annotation</a:t>
            </a:r>
            <a:r>
              <a:rPr lang="en-US" dirty="0"/>
              <a:t>:	 Gather and label data.</a:t>
            </a:r>
          </a:p>
          <a:p>
            <a:pPr>
              <a:buFont typeface="+mj-lt"/>
              <a:buAutoNum type="arabicPeriod"/>
            </a:pPr>
            <a:endParaRPr lang="en-US" dirty="0"/>
          </a:p>
          <a:p>
            <a:pPr>
              <a:buFont typeface="+mj-lt"/>
              <a:buAutoNum type="arabicPeriod"/>
            </a:pPr>
            <a:r>
              <a:rPr lang="en-US" b="1" dirty="0">
                <a:solidFill>
                  <a:schemeClr val="bg1"/>
                </a:solidFill>
              </a:rPr>
              <a:t>Cleaning</a:t>
            </a:r>
            <a:r>
              <a:rPr lang="en-US" dirty="0">
                <a:solidFill>
                  <a:schemeClr val="bg1"/>
                </a:solidFill>
              </a:rPr>
              <a:t>:</a:t>
            </a:r>
            <a:r>
              <a:rPr lang="en-US" dirty="0"/>
              <a:t> Remove duplicates and low-quality data.</a:t>
            </a:r>
          </a:p>
          <a:p>
            <a:pPr>
              <a:buFont typeface="+mj-lt"/>
              <a:buAutoNum type="arabicPeriod"/>
            </a:pPr>
            <a:endParaRPr lang="en-US" dirty="0"/>
          </a:p>
          <a:p>
            <a:pPr>
              <a:buFont typeface="+mj-lt"/>
              <a:buAutoNum type="arabicPeriod"/>
            </a:pPr>
            <a:r>
              <a:rPr lang="en-US" b="1" dirty="0">
                <a:solidFill>
                  <a:schemeClr val="bg1"/>
                </a:solidFill>
              </a:rPr>
              <a:t>Augmentation</a:t>
            </a:r>
            <a:r>
              <a:rPr lang="en-US" dirty="0">
                <a:solidFill>
                  <a:schemeClr val="bg1"/>
                </a:solidFill>
              </a:rPr>
              <a:t>:</a:t>
            </a:r>
            <a:r>
              <a:rPr lang="en-US" dirty="0"/>
              <a:t> Apply transformations for diversity.</a:t>
            </a:r>
          </a:p>
          <a:p>
            <a:pPr>
              <a:buFont typeface="+mj-lt"/>
              <a:buAutoNum type="arabicPeriod"/>
            </a:pPr>
            <a:endParaRPr lang="en-US" dirty="0"/>
          </a:p>
          <a:p>
            <a:pPr>
              <a:buFont typeface="+mj-lt"/>
              <a:buAutoNum type="arabicPeriod"/>
            </a:pPr>
            <a:r>
              <a:rPr lang="en-US" b="1" dirty="0">
                <a:solidFill>
                  <a:schemeClr val="bg1"/>
                </a:solidFill>
              </a:rPr>
              <a:t>Splitting</a:t>
            </a:r>
            <a:r>
              <a:rPr lang="en-US" dirty="0">
                <a:solidFill>
                  <a:schemeClr val="bg1"/>
                </a:solidFill>
              </a:rPr>
              <a:t>:</a:t>
            </a:r>
            <a:r>
              <a:rPr lang="en-US" dirty="0"/>
              <a:t> Divide data into training, validation, and test sets.</a:t>
            </a:r>
          </a:p>
          <a:p>
            <a:pPr>
              <a:buFont typeface="+mj-lt"/>
              <a:buAutoNum type="arabicPeriod"/>
            </a:pPr>
            <a:endParaRPr lang="en-US" dirty="0"/>
          </a:p>
          <a:p>
            <a:pPr>
              <a:buFont typeface="+mj-lt"/>
              <a:buAutoNum type="arabicPeriod"/>
            </a:pPr>
            <a:r>
              <a:rPr lang="en-US" b="1" dirty="0">
                <a:solidFill>
                  <a:schemeClr val="bg1"/>
                </a:solidFill>
              </a:rPr>
              <a:t>Normalization and Resizing</a:t>
            </a:r>
            <a:r>
              <a:rPr lang="en-US" dirty="0">
                <a:solidFill>
                  <a:schemeClr val="bg1"/>
                </a:solidFill>
              </a:rPr>
              <a:t>: </a:t>
            </a:r>
            <a:r>
              <a:rPr lang="en-US" dirty="0"/>
              <a:t>Standardize pixel values and dimensions.</a:t>
            </a:r>
          </a:p>
          <a:p>
            <a:pPr>
              <a:buFont typeface="+mj-lt"/>
              <a:buAutoNum type="arabicPeriod"/>
            </a:pPr>
            <a:endParaRPr lang="en-US" dirty="0"/>
          </a:p>
          <a:p>
            <a:pPr>
              <a:buFont typeface="+mj-lt"/>
              <a:buAutoNum type="arabicPeriod"/>
            </a:pPr>
            <a:r>
              <a:rPr lang="en-US" b="1" dirty="0">
                <a:solidFill>
                  <a:schemeClr val="bg1"/>
                </a:solidFill>
              </a:rPr>
              <a:t>Format Conversion</a:t>
            </a:r>
            <a:r>
              <a:rPr lang="en-US" dirty="0">
                <a:solidFill>
                  <a:schemeClr val="bg1"/>
                </a:solidFill>
              </a:rPr>
              <a:t>: </a:t>
            </a:r>
            <a:r>
              <a:rPr lang="en-US" dirty="0"/>
              <a:t>Ensure annotations are compatible.</a:t>
            </a:r>
          </a:p>
          <a:p>
            <a:pPr>
              <a:buFont typeface="+mj-lt"/>
              <a:buAutoNum type="arabicPeriod"/>
            </a:pPr>
            <a:endParaRPr lang="en-US" dirty="0"/>
          </a:p>
          <a:p>
            <a:pPr>
              <a:buFont typeface="+mj-lt"/>
              <a:buAutoNum type="arabicPeriod"/>
            </a:pPr>
            <a:r>
              <a:rPr lang="en-US" b="1" dirty="0">
                <a:solidFill>
                  <a:schemeClr val="bg1"/>
                </a:solidFill>
              </a:rPr>
              <a:t>Storage</a:t>
            </a:r>
            <a:r>
              <a:rPr lang="en-US" dirty="0">
                <a:solidFill>
                  <a:schemeClr val="bg1"/>
                </a:solidFill>
              </a:rPr>
              <a:t>:</a:t>
            </a:r>
            <a:r>
              <a:rPr lang="en-US" dirty="0"/>
              <a:t> Organize and backup data</a:t>
            </a:r>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1460950" y="388257"/>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a:t>
            </a:r>
            <a:endParaRPr dirty="0"/>
          </a:p>
        </p:txBody>
      </p:sp>
      <p:pic>
        <p:nvPicPr>
          <p:cNvPr id="324" name="Google Shape;324;p3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Picture 1">
            <a:extLst>
              <a:ext uri="{FF2B5EF4-FFF2-40B4-BE49-F238E27FC236}">
                <a16:creationId xmlns:a16="http://schemas.microsoft.com/office/drawing/2014/main" id="{BDDDCDC8-A9DA-A9E5-B3E6-2FE0DA209D81}"/>
              </a:ext>
            </a:extLst>
          </p:cNvPr>
          <p:cNvPicPr>
            <a:picLocks noChangeAspect="1"/>
          </p:cNvPicPr>
          <p:nvPr/>
        </p:nvPicPr>
        <p:blipFill>
          <a:blip r:embed="rId4"/>
          <a:stretch>
            <a:fillRect/>
          </a:stretch>
        </p:blipFill>
        <p:spPr>
          <a:xfrm>
            <a:off x="870650" y="987983"/>
            <a:ext cx="3275214" cy="3275214"/>
          </a:xfrm>
          <a:prstGeom prst="rect">
            <a:avLst/>
          </a:prstGeom>
        </p:spPr>
      </p:pic>
      <p:pic>
        <p:nvPicPr>
          <p:cNvPr id="3" name="Picture 2">
            <a:extLst>
              <a:ext uri="{FF2B5EF4-FFF2-40B4-BE49-F238E27FC236}">
                <a16:creationId xmlns:a16="http://schemas.microsoft.com/office/drawing/2014/main" id="{6AB5922C-64E4-D41B-917E-3E8DC1238809}"/>
              </a:ext>
            </a:extLst>
          </p:cNvPr>
          <p:cNvPicPr>
            <a:picLocks noChangeAspect="1"/>
          </p:cNvPicPr>
          <p:nvPr/>
        </p:nvPicPr>
        <p:blipFill>
          <a:blip r:embed="rId5"/>
          <a:stretch>
            <a:fillRect/>
          </a:stretch>
        </p:blipFill>
        <p:spPr>
          <a:xfrm>
            <a:off x="4145864" y="3370788"/>
            <a:ext cx="3468925" cy="3468925"/>
          </a:xfrm>
          <a:prstGeom prst="rect">
            <a:avLst/>
          </a:prstGeom>
        </p:spPr>
      </p:pic>
      <p:pic>
        <p:nvPicPr>
          <p:cNvPr id="4" name="Picture 3">
            <a:extLst>
              <a:ext uri="{FF2B5EF4-FFF2-40B4-BE49-F238E27FC236}">
                <a16:creationId xmlns:a16="http://schemas.microsoft.com/office/drawing/2014/main" id="{4E629BCC-F369-4348-AE70-B9D1A1734458}"/>
              </a:ext>
            </a:extLst>
          </p:cNvPr>
          <p:cNvPicPr>
            <a:picLocks noChangeAspect="1"/>
          </p:cNvPicPr>
          <p:nvPr/>
        </p:nvPicPr>
        <p:blipFill>
          <a:blip r:embed="rId6"/>
          <a:stretch>
            <a:fillRect/>
          </a:stretch>
        </p:blipFill>
        <p:spPr>
          <a:xfrm>
            <a:off x="7611286" y="805210"/>
            <a:ext cx="4232164" cy="31741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title"/>
          </p:nvPr>
        </p:nvSpPr>
        <p:spPr>
          <a:xfrm>
            <a:off x="926162" y="1252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Building </a:t>
            </a:r>
            <a:endParaRPr dirty="0"/>
          </a:p>
        </p:txBody>
      </p:sp>
      <p:pic>
        <p:nvPicPr>
          <p:cNvPr id="373" name="Google Shape;373;p5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74" name="Google Shape;374;p52"/>
          <p:cNvSpPr txBox="1"/>
          <p:nvPr/>
        </p:nvSpPr>
        <p:spPr>
          <a:xfrm>
            <a:off x="104775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6" name="Google Shape;376;p52"/>
          <p:cNvSpPr txBox="1"/>
          <p:nvPr/>
        </p:nvSpPr>
        <p:spPr>
          <a:xfrm>
            <a:off x="363975" y="43868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8" name="Google Shape;378;p52"/>
          <p:cNvSpPr txBox="1"/>
          <p:nvPr/>
        </p:nvSpPr>
        <p:spPr>
          <a:xfrm>
            <a:off x="804575" y="5727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333F12AA-2507-9696-F9A0-47A64B80A251}"/>
              </a:ext>
            </a:extLst>
          </p:cNvPr>
          <p:cNvSpPr txBox="1"/>
          <p:nvPr/>
        </p:nvSpPr>
        <p:spPr>
          <a:xfrm>
            <a:off x="926162" y="569158"/>
            <a:ext cx="10790825" cy="6463308"/>
          </a:xfrm>
          <a:prstGeom prst="rect">
            <a:avLst/>
          </a:prstGeom>
          <a:noFill/>
        </p:spPr>
        <p:txBody>
          <a:bodyPr wrap="square" rtlCol="0">
            <a:spAutoFit/>
          </a:bodyPr>
          <a:lstStyle/>
          <a:p>
            <a:r>
              <a:rPr lang="en-US" b="1" dirty="0"/>
              <a:t>Model Selection</a:t>
            </a:r>
            <a:r>
              <a:rPr lang="en-US" dirty="0"/>
              <a:t>:</a:t>
            </a:r>
          </a:p>
          <a:p>
            <a:pPr>
              <a:buFont typeface="Arial" panose="020B0604020202020204" pitchFamily="34" charset="0"/>
              <a:buChar char="•"/>
            </a:pPr>
            <a:r>
              <a:rPr lang="en-US" b="1" dirty="0"/>
              <a:t>YOLOv8 Variants (n, m, s)</a:t>
            </a:r>
            <a:r>
              <a:rPr lang="en-US" dirty="0"/>
              <a:t>:</a:t>
            </a:r>
          </a:p>
          <a:p>
            <a:pPr marL="742950" lvl="1" indent="-285750">
              <a:buFont typeface="Arial" panose="020B0604020202020204" pitchFamily="34" charset="0"/>
              <a:buChar char="•"/>
            </a:pPr>
            <a:r>
              <a:rPr lang="en-US" b="1" dirty="0"/>
              <a:t>YOLOv8n (Nano)</a:t>
            </a:r>
            <a:r>
              <a:rPr lang="en-US" dirty="0"/>
              <a:t>: Extremely fast, for ultra-low-power devices.</a:t>
            </a:r>
          </a:p>
          <a:p>
            <a:pPr marL="742950" lvl="1" indent="-285750">
              <a:buFont typeface="Arial" panose="020B0604020202020204" pitchFamily="34" charset="0"/>
              <a:buChar char="•"/>
            </a:pPr>
            <a:r>
              <a:rPr lang="en-US" b="1" dirty="0"/>
              <a:t>YOLOv8m (Medium)</a:t>
            </a:r>
            <a:r>
              <a:rPr lang="en-US" dirty="0"/>
              <a:t>: Balanced speed and accuracy, for general-purpose detection.</a:t>
            </a:r>
          </a:p>
          <a:p>
            <a:pPr marL="742950" lvl="1" indent="-285750">
              <a:buFont typeface="Arial" panose="020B0604020202020204" pitchFamily="34" charset="0"/>
              <a:buChar char="•"/>
            </a:pPr>
            <a:r>
              <a:rPr lang="en-US" b="1" dirty="0"/>
              <a:t>YOLOv8s (Small)</a:t>
            </a:r>
            <a:r>
              <a:rPr lang="en-US" dirty="0"/>
              <a:t>: Fast inference, for speed-critical applications.</a:t>
            </a:r>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YOLO11</a:t>
            </a:r>
            <a:r>
              <a:rPr lang="en-US" dirty="0"/>
              <a:t>: High accuracy, but slower inference. Suitable for accuracy-critical tasks.</a:t>
            </a:r>
          </a:p>
          <a:p>
            <a:pPr>
              <a:buFont typeface="Arial" panose="020B0604020202020204" pitchFamily="34" charset="0"/>
              <a:buChar char="•"/>
            </a:pPr>
            <a:endParaRPr lang="en-US" dirty="0"/>
          </a:p>
          <a:p>
            <a:pPr>
              <a:buFont typeface="Arial" panose="020B0604020202020204" pitchFamily="34" charset="0"/>
              <a:buChar char="•"/>
            </a:pPr>
            <a:r>
              <a:rPr lang="en-US" b="1" dirty="0"/>
              <a:t>Model Comparison</a:t>
            </a:r>
            <a:r>
              <a:rPr lang="en-US" dirty="0"/>
              <a:t>: Evaluating YOLOv8 variants and YOLOv11 to find the best fit based on performance metrics.</a:t>
            </a:r>
          </a:p>
          <a:p>
            <a:pPr>
              <a:buFont typeface="Arial" panose="020B0604020202020204" pitchFamily="34" charset="0"/>
              <a:buChar char="•"/>
            </a:pPr>
            <a:endParaRPr lang="en-US" dirty="0"/>
          </a:p>
          <a:p>
            <a:r>
              <a:rPr lang="en-US" b="1" dirty="0"/>
              <a:t>Architecture</a:t>
            </a:r>
            <a:r>
              <a:rPr lang="en-US" dirty="0"/>
              <a:t>:</a:t>
            </a:r>
          </a:p>
          <a:p>
            <a:pPr>
              <a:buFont typeface="Arial" panose="020B0604020202020204" pitchFamily="34" charset="0"/>
              <a:buChar char="•"/>
            </a:pPr>
            <a:r>
              <a:rPr lang="en-US" dirty="0"/>
              <a:t>Optimized feature extraction and detection layers for real-time detection and accurate object recognition.</a:t>
            </a:r>
          </a:p>
          <a:p>
            <a:pPr>
              <a:buFont typeface="Arial" panose="020B0604020202020204" pitchFamily="34" charset="0"/>
              <a:buChar char="•"/>
            </a:pPr>
            <a:endParaRPr lang="en-US" dirty="0"/>
          </a:p>
          <a:p>
            <a:r>
              <a:rPr lang="en-US" b="1" dirty="0"/>
              <a:t>Training the Model</a:t>
            </a:r>
            <a:r>
              <a:rPr lang="en-US" dirty="0"/>
              <a:t>:</a:t>
            </a:r>
          </a:p>
          <a:p>
            <a:pPr>
              <a:buFont typeface="Arial" panose="020B0604020202020204" pitchFamily="34" charset="0"/>
              <a:buChar char="•"/>
            </a:pPr>
            <a:r>
              <a:rPr lang="en-US" b="1" dirty="0"/>
              <a:t>Datasets</a:t>
            </a:r>
            <a:r>
              <a:rPr lang="en-US" dirty="0"/>
              <a:t>: Split data into training (70%), validation (15%), and test (15%) sets.</a:t>
            </a:r>
          </a:p>
          <a:p>
            <a:pPr>
              <a:buFont typeface="Arial" panose="020B0604020202020204" pitchFamily="34" charset="0"/>
              <a:buChar char="•"/>
            </a:pPr>
            <a:r>
              <a:rPr lang="en-US" b="1" dirty="0"/>
              <a:t>Hyperparameters</a:t>
            </a:r>
            <a:r>
              <a:rPr lang="en-US" dirty="0"/>
              <a:t>: Configure learning rate, batch size, and epochs.</a:t>
            </a:r>
          </a:p>
          <a:p>
            <a:pPr>
              <a:buFont typeface="Arial" panose="020B0604020202020204" pitchFamily="34" charset="0"/>
              <a:buChar char="•"/>
            </a:pPr>
            <a:r>
              <a:rPr lang="en-US" b="1" dirty="0"/>
              <a:t>Process</a:t>
            </a:r>
            <a:r>
              <a:rPr lang="en-US" dirty="0"/>
              <a:t>: Train the model to detect workplace objects from annotated data.</a:t>
            </a:r>
          </a:p>
          <a:p>
            <a:pPr>
              <a:buFont typeface="Arial" panose="020B0604020202020204" pitchFamily="34" charset="0"/>
              <a:buChar char="•"/>
            </a:pPr>
            <a:endParaRPr lang="en-US" dirty="0"/>
          </a:p>
          <a:p>
            <a:r>
              <a:rPr lang="en-US" b="1" dirty="0"/>
              <a:t>Evaluation and Testing</a:t>
            </a:r>
            <a:r>
              <a:rPr lang="en-US" dirty="0"/>
              <a:t>:</a:t>
            </a:r>
          </a:p>
          <a:p>
            <a:pPr>
              <a:buFont typeface="Arial" panose="020B0604020202020204" pitchFamily="34" charset="0"/>
              <a:buChar char="•"/>
            </a:pPr>
            <a:r>
              <a:rPr lang="en-US" b="1" dirty="0"/>
              <a:t>Metrics</a:t>
            </a:r>
            <a:r>
              <a:rPr lang="en-US" dirty="0"/>
              <a:t>: Use precision, recall, F1-score, and mean Average Precision (</a:t>
            </a:r>
            <a:r>
              <a:rPr lang="en-US" dirty="0" err="1"/>
              <a:t>mAP</a:t>
            </a:r>
            <a:r>
              <a:rPr lang="en-US" dirty="0"/>
              <a:t>).</a:t>
            </a:r>
          </a:p>
          <a:p>
            <a:pPr>
              <a:buFont typeface="Arial" panose="020B0604020202020204" pitchFamily="34" charset="0"/>
              <a:buChar char="•"/>
            </a:pPr>
            <a:r>
              <a:rPr lang="en-US" b="1" dirty="0"/>
              <a:t>Validation</a:t>
            </a:r>
            <a:r>
              <a:rPr lang="en-US" dirty="0"/>
              <a:t>: Tune the model to prevent overfitting and ensure generalization.</a:t>
            </a:r>
          </a:p>
          <a:p>
            <a:pPr>
              <a:buFont typeface="Arial" panose="020B0604020202020204" pitchFamily="34" charset="0"/>
              <a:buChar char="•"/>
            </a:pPr>
            <a:r>
              <a:rPr lang="en-US" b="1" dirty="0"/>
              <a:t>Testing</a:t>
            </a:r>
            <a:r>
              <a:rPr lang="en-US" dirty="0"/>
              <a:t>: Assess performance on unseen test data for robustness and reliability.</a:t>
            </a: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1439334" y="3809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Model Accuracy Comparison</a:t>
            </a:r>
            <a:endParaRPr sz="3200" dirty="0"/>
          </a:p>
        </p:txBody>
      </p:sp>
      <p:pic>
        <p:nvPicPr>
          <p:cNvPr id="411" name="Google Shape;411;p5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TextBox 1">
            <a:extLst>
              <a:ext uri="{FF2B5EF4-FFF2-40B4-BE49-F238E27FC236}">
                <a16:creationId xmlns:a16="http://schemas.microsoft.com/office/drawing/2014/main" id="{69AB8D96-7D84-04C1-7A44-3BAF947B7EA9}"/>
              </a:ext>
            </a:extLst>
          </p:cNvPr>
          <p:cNvSpPr txBox="1"/>
          <p:nvPr/>
        </p:nvSpPr>
        <p:spPr>
          <a:xfrm>
            <a:off x="1524001" y="1058333"/>
            <a:ext cx="1075266" cy="338554"/>
          </a:xfrm>
          <a:prstGeom prst="rect">
            <a:avLst/>
          </a:prstGeom>
          <a:noFill/>
        </p:spPr>
        <p:txBody>
          <a:bodyPr wrap="square" rtlCol="0">
            <a:spAutoFit/>
          </a:bodyPr>
          <a:lstStyle/>
          <a:p>
            <a:r>
              <a:rPr lang="en-IN" sz="1600" dirty="0"/>
              <a:t>YOlOV8N:</a:t>
            </a:r>
          </a:p>
        </p:txBody>
      </p:sp>
      <p:pic>
        <p:nvPicPr>
          <p:cNvPr id="4" name="Picture 3">
            <a:extLst>
              <a:ext uri="{FF2B5EF4-FFF2-40B4-BE49-F238E27FC236}">
                <a16:creationId xmlns:a16="http://schemas.microsoft.com/office/drawing/2014/main" id="{FA77EF66-A7C1-0ACB-BC90-1DDEA79ACBFF}"/>
              </a:ext>
            </a:extLst>
          </p:cNvPr>
          <p:cNvPicPr>
            <a:picLocks noChangeAspect="1"/>
          </p:cNvPicPr>
          <p:nvPr/>
        </p:nvPicPr>
        <p:blipFill>
          <a:blip r:embed="rId4"/>
          <a:srcRect l="5217" t="30788" r="3165" b="20151"/>
          <a:stretch/>
        </p:blipFill>
        <p:spPr>
          <a:xfrm>
            <a:off x="2404533" y="5267808"/>
            <a:ext cx="5190066" cy="1063717"/>
          </a:xfrm>
          <a:prstGeom prst="rect">
            <a:avLst/>
          </a:prstGeom>
        </p:spPr>
      </p:pic>
      <p:pic>
        <p:nvPicPr>
          <p:cNvPr id="6" name="Picture 5">
            <a:extLst>
              <a:ext uri="{FF2B5EF4-FFF2-40B4-BE49-F238E27FC236}">
                <a16:creationId xmlns:a16="http://schemas.microsoft.com/office/drawing/2014/main" id="{F06414F3-1032-839B-2B6E-E0621122DF42}"/>
              </a:ext>
            </a:extLst>
          </p:cNvPr>
          <p:cNvPicPr>
            <a:picLocks noChangeAspect="1"/>
          </p:cNvPicPr>
          <p:nvPr/>
        </p:nvPicPr>
        <p:blipFill>
          <a:blip r:embed="rId5"/>
          <a:srcRect l="779" t="4024" r="21385" b="4828"/>
          <a:stretch/>
        </p:blipFill>
        <p:spPr>
          <a:xfrm>
            <a:off x="2404533" y="1438940"/>
            <a:ext cx="4817534" cy="1077113"/>
          </a:xfrm>
          <a:prstGeom prst="rect">
            <a:avLst/>
          </a:prstGeom>
        </p:spPr>
      </p:pic>
      <p:sp>
        <p:nvSpPr>
          <p:cNvPr id="7" name="TextBox 6">
            <a:extLst>
              <a:ext uri="{FF2B5EF4-FFF2-40B4-BE49-F238E27FC236}">
                <a16:creationId xmlns:a16="http://schemas.microsoft.com/office/drawing/2014/main" id="{0EB611C9-A916-0DC3-3301-217A750F98EC}"/>
              </a:ext>
            </a:extLst>
          </p:cNvPr>
          <p:cNvSpPr txBox="1"/>
          <p:nvPr/>
        </p:nvSpPr>
        <p:spPr>
          <a:xfrm>
            <a:off x="1524001" y="4787398"/>
            <a:ext cx="1676400" cy="338554"/>
          </a:xfrm>
          <a:prstGeom prst="rect">
            <a:avLst/>
          </a:prstGeom>
          <a:noFill/>
        </p:spPr>
        <p:txBody>
          <a:bodyPr wrap="square" rtlCol="0">
            <a:spAutoFit/>
          </a:bodyPr>
          <a:lstStyle/>
          <a:p>
            <a:r>
              <a:rPr lang="en-IN" sz="1600" dirty="0"/>
              <a:t>YOLOV8M:</a:t>
            </a:r>
          </a:p>
        </p:txBody>
      </p:sp>
      <p:pic>
        <p:nvPicPr>
          <p:cNvPr id="5" name="Picture 4">
            <a:extLst>
              <a:ext uri="{FF2B5EF4-FFF2-40B4-BE49-F238E27FC236}">
                <a16:creationId xmlns:a16="http://schemas.microsoft.com/office/drawing/2014/main" id="{CBBF4315-4598-7F4F-2604-EA06761CBA7B}"/>
              </a:ext>
            </a:extLst>
          </p:cNvPr>
          <p:cNvPicPr>
            <a:picLocks noChangeAspect="1"/>
          </p:cNvPicPr>
          <p:nvPr/>
        </p:nvPicPr>
        <p:blipFill>
          <a:blip r:embed="rId6"/>
          <a:srcRect l="1080" t="5630" r="21323" b="2268"/>
          <a:stretch/>
        </p:blipFill>
        <p:spPr>
          <a:xfrm>
            <a:off x="2404534" y="3300611"/>
            <a:ext cx="4944534" cy="1131838"/>
          </a:xfrm>
          <a:prstGeom prst="rect">
            <a:avLst/>
          </a:prstGeom>
        </p:spPr>
      </p:pic>
      <p:sp>
        <p:nvSpPr>
          <p:cNvPr id="8" name="TextBox 7">
            <a:extLst>
              <a:ext uri="{FF2B5EF4-FFF2-40B4-BE49-F238E27FC236}">
                <a16:creationId xmlns:a16="http://schemas.microsoft.com/office/drawing/2014/main" id="{69D8B4F0-421C-A716-E88B-7747B2898BE4}"/>
              </a:ext>
            </a:extLst>
          </p:cNvPr>
          <p:cNvSpPr txBox="1"/>
          <p:nvPr/>
        </p:nvSpPr>
        <p:spPr>
          <a:xfrm>
            <a:off x="1524001" y="2945662"/>
            <a:ext cx="1346199" cy="646331"/>
          </a:xfrm>
          <a:prstGeom prst="rect">
            <a:avLst/>
          </a:prstGeom>
          <a:noFill/>
        </p:spPr>
        <p:txBody>
          <a:bodyPr wrap="square" rtlCol="0">
            <a:spAutoFit/>
          </a:bodyPr>
          <a:lstStyle/>
          <a:p>
            <a:r>
              <a:rPr lang="en-IN" sz="1600" dirty="0"/>
              <a:t>YOLOV8S</a:t>
            </a:r>
            <a:r>
              <a:rPr lang="en-IN" sz="1800" dirty="0"/>
              <a:t>:</a:t>
            </a:r>
          </a:p>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1465916" y="533385"/>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Best Model  – YOLOV8s</a:t>
            </a:r>
            <a:endParaRPr dirty="0"/>
          </a:p>
        </p:txBody>
      </p:sp>
      <p:pic>
        <p:nvPicPr>
          <p:cNvPr id="419" name="Google Shape;419;p56"/>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21" name="Google Shape;421;p56"/>
          <p:cNvSpPr txBox="1"/>
          <p:nvPr/>
        </p:nvSpPr>
        <p:spPr>
          <a:xfrm>
            <a:off x="593850" y="20114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EDC20F73-3B66-FBDC-D64E-F7FDA81C8F7A}"/>
              </a:ext>
            </a:extLst>
          </p:cNvPr>
          <p:cNvPicPr>
            <a:picLocks noChangeAspect="1"/>
          </p:cNvPicPr>
          <p:nvPr/>
        </p:nvPicPr>
        <p:blipFill>
          <a:blip r:embed="rId4"/>
          <a:stretch>
            <a:fillRect/>
          </a:stretch>
        </p:blipFill>
        <p:spPr>
          <a:xfrm>
            <a:off x="4629905" y="2719311"/>
            <a:ext cx="5950718" cy="2973079"/>
          </a:xfrm>
          <a:prstGeom prst="rect">
            <a:avLst/>
          </a:prstGeom>
        </p:spPr>
      </p:pic>
      <p:sp>
        <p:nvSpPr>
          <p:cNvPr id="4" name="TextBox 3">
            <a:extLst>
              <a:ext uri="{FF2B5EF4-FFF2-40B4-BE49-F238E27FC236}">
                <a16:creationId xmlns:a16="http://schemas.microsoft.com/office/drawing/2014/main" id="{665CE8EC-DCA4-F2B7-CDDE-496DCC2A9F17}"/>
              </a:ext>
            </a:extLst>
          </p:cNvPr>
          <p:cNvSpPr txBox="1"/>
          <p:nvPr/>
        </p:nvSpPr>
        <p:spPr>
          <a:xfrm>
            <a:off x="1465916" y="1452759"/>
            <a:ext cx="6468533" cy="707886"/>
          </a:xfrm>
          <a:prstGeom prst="rect">
            <a:avLst/>
          </a:prstGeom>
          <a:noFill/>
        </p:spPr>
        <p:txBody>
          <a:bodyPr wrap="square" rtlCol="0">
            <a:spAutoFit/>
          </a:bodyPr>
          <a:lstStyle/>
          <a:p>
            <a:r>
              <a:rPr lang="en-US" sz="2000" b="1" dirty="0"/>
              <a:t>YOLOv8s (Small)</a:t>
            </a:r>
            <a:r>
              <a:rPr lang="en-US" sz="2000" dirty="0"/>
              <a:t>: Small model, fast inference, suitable for speed-critical applications.</a:t>
            </a:r>
            <a:endParaRPr lang="en-IN"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1131943" y="1048781"/>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Project Leadership</a:t>
            </a:r>
            <a:endParaRPr b="1" dirty="0">
              <a:latin typeface="Times New Roman"/>
              <a:ea typeface="Times New Roman"/>
              <a:cs typeface="Times New Roman"/>
              <a:sym typeface="Times New Roman"/>
            </a:endParaRPr>
          </a:p>
        </p:txBody>
      </p:sp>
      <p:sp>
        <p:nvSpPr>
          <p:cNvPr id="115" name="Google Shape;115;p4"/>
          <p:cNvSpPr txBox="1"/>
          <p:nvPr/>
        </p:nvSpPr>
        <p:spPr>
          <a:xfrm>
            <a:off x="649344" y="965505"/>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dirty="0">
              <a:solidFill>
                <a:srgbClr val="000000"/>
              </a:solidFill>
              <a:latin typeface="Times New Roman"/>
              <a:ea typeface="Times New Roman"/>
              <a:cs typeface="Times New Roman"/>
              <a:sym typeface="Times New Roman"/>
            </a:endParaRPr>
          </a:p>
        </p:txBody>
      </p:sp>
      <p:pic>
        <p:nvPicPr>
          <p:cNvPr id="116" name="Google Shape;116;p4"/>
          <p:cNvPicPr preferRelativeResize="0"/>
          <p:nvPr/>
        </p:nvPicPr>
        <p:blipFill rotWithShape="1">
          <a:blip r:embed="rId3">
            <a:alphaModFix/>
          </a:blip>
          <a:srcRect/>
          <a:stretch/>
        </p:blipFill>
        <p:spPr>
          <a:xfrm>
            <a:off x="9915533" y="6151968"/>
            <a:ext cx="2276467" cy="706033"/>
          </a:xfrm>
          <a:prstGeom prst="rect">
            <a:avLst/>
          </a:prstGeom>
          <a:noFill/>
          <a:ln>
            <a:noFill/>
          </a:ln>
        </p:spPr>
      </p:pic>
      <p:sp>
        <p:nvSpPr>
          <p:cNvPr id="118" name="Google Shape;118;p4"/>
          <p:cNvSpPr/>
          <p:nvPr/>
        </p:nvSpPr>
        <p:spPr>
          <a:xfrm>
            <a:off x="3898382" y="2667000"/>
            <a:ext cx="4012389" cy="1315527"/>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a:ea typeface="Times New Roman"/>
                <a:cs typeface="Times New Roman"/>
                <a:sym typeface="Times New Roman"/>
              </a:rPr>
              <a:t>Pranay K</a:t>
            </a:r>
          </a:p>
          <a:p>
            <a:pPr marL="0" marR="0" lvl="0" indent="0" algn="l" rtl="0">
              <a:lnSpc>
                <a:spcPct val="100000"/>
              </a:lnSpc>
              <a:spcBef>
                <a:spcPts val="0"/>
              </a:spcBef>
              <a:spcAft>
                <a:spcPts val="0"/>
              </a:spcAft>
              <a:buNone/>
            </a:pPr>
            <a:r>
              <a:rPr lang="en-US" sz="1900" b="0" i="0" u="none" strike="noStrike" cap="none" dirty="0">
                <a:solidFill>
                  <a:srgbClr val="000000"/>
                </a:solidFill>
                <a:latin typeface="Times New Roman"/>
                <a:ea typeface="Times New Roman"/>
                <a:cs typeface="Times New Roman"/>
                <a:sym typeface="Times New Roman"/>
              </a:rPr>
              <a:t>Data Scientist at AiSPRAY</a:t>
            </a:r>
            <a:endParaRPr lang="en-US" sz="19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0" u="none" strike="noStrike" cap="none" dirty="0">
                <a:solidFill>
                  <a:srgbClr val="2E75B5"/>
                </a:solidFill>
                <a:latin typeface="Times New Roman"/>
                <a:ea typeface="Times New Roman"/>
                <a:cs typeface="Times New Roman"/>
                <a:sym typeface="Times New Roman"/>
              </a:rPr>
              <a:t>https://www.linkedin.com/in/pranay-k-85756b102/</a:t>
            </a:r>
          </a:p>
          <a:p>
            <a:pPr marL="0" marR="0" lvl="0" indent="0" algn="l" rtl="0">
              <a:lnSpc>
                <a:spcPct val="100000"/>
              </a:lnSpc>
              <a:spcBef>
                <a:spcPts val="0"/>
              </a:spcBef>
              <a:spcAft>
                <a:spcPts val="0"/>
              </a:spcAft>
              <a:buNone/>
            </a:pPr>
            <a:endParaRPr sz="1400" b="1" i="0" u="none" strike="noStrike" cap="none" dirty="0">
              <a:solidFill>
                <a:srgbClr val="2E75B5"/>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B2121562-D4EA-1C0F-2BCF-48384F33BB3C}"/>
              </a:ext>
            </a:extLst>
          </p:cNvPr>
          <p:cNvPicPr>
            <a:picLocks noChangeAspect="1"/>
          </p:cNvPicPr>
          <p:nvPr/>
        </p:nvPicPr>
        <p:blipFill>
          <a:blip r:embed="rId4"/>
          <a:stretch>
            <a:fillRect/>
          </a:stretch>
        </p:blipFill>
        <p:spPr>
          <a:xfrm>
            <a:off x="944730" y="2246131"/>
            <a:ext cx="2365737" cy="2365737"/>
          </a:xfrm>
          <a:prstGeom prst="flowChartConnector">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a:spLocks noGrp="1"/>
          </p:cNvSpPr>
          <p:nvPr>
            <p:ph type="title"/>
          </p:nvPr>
        </p:nvSpPr>
        <p:spPr>
          <a:xfrm>
            <a:off x="1599804" y="160339"/>
            <a:ext cx="11850553" cy="1068966"/>
          </a:xfrm>
          <a:prstGeom prst="rect">
            <a:avLst/>
          </a:prstGeom>
          <a:noFill/>
          <a:ln>
            <a:noFill/>
          </a:ln>
        </p:spPr>
        <p:txBody>
          <a:bodyPr spcFirstLastPara="1" wrap="square" lIns="91425" tIns="45675" rIns="91425" bIns="45675" anchor="ctr" anchorCtr="0">
            <a:spAutoFit/>
          </a:bodyPr>
          <a:lstStyle/>
          <a:p>
            <a:pPr marL="0" lvl="0" indent="0" algn="l" rtl="0">
              <a:lnSpc>
                <a:spcPct val="115000"/>
              </a:lnSpc>
              <a:spcBef>
                <a:spcPts val="1600"/>
              </a:spcBef>
              <a:spcAft>
                <a:spcPts val="1600"/>
              </a:spcAft>
              <a:buSzPts val="2300"/>
              <a:buNone/>
            </a:pPr>
            <a:r>
              <a:rPr lang="en-US" sz="3200" b="1" dirty="0">
                <a:latin typeface="Times New Roman"/>
                <a:ea typeface="Times New Roman"/>
                <a:cs typeface="Times New Roman"/>
                <a:sym typeface="Times New Roman"/>
              </a:rPr>
              <a:t>Model Deployment - </a:t>
            </a:r>
            <a:r>
              <a:rPr lang="en-US" sz="3200" b="1" dirty="0">
                <a:solidFill>
                  <a:schemeClr val="dk1"/>
                </a:solidFill>
                <a:latin typeface="Times New Roman"/>
                <a:ea typeface="Times New Roman"/>
                <a:cs typeface="Times New Roman"/>
                <a:sym typeface="Times New Roman"/>
              </a:rPr>
              <a:t>Strategy</a:t>
            </a:r>
            <a:endParaRPr sz="4700" dirty="0">
              <a:solidFill>
                <a:schemeClr val="dk1"/>
              </a:solidFill>
            </a:endParaRPr>
          </a:p>
        </p:txBody>
      </p:sp>
      <p:sp>
        <p:nvSpPr>
          <p:cNvPr id="428" name="Google Shape;42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29" name="Google Shape;429;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0" name="Google Shape;430;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1" name="Google Shape;431;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32" name="Google Shape;432;p57"/>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33" name="Google Shape;433;p57"/>
          <p:cNvSpPr txBox="1"/>
          <p:nvPr/>
        </p:nvSpPr>
        <p:spPr>
          <a:xfrm>
            <a:off x="452440" y="1380216"/>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95A5EA25-8CD7-D096-9328-D26B449CF18C}"/>
              </a:ext>
            </a:extLst>
          </p:cNvPr>
          <p:cNvSpPr txBox="1"/>
          <p:nvPr/>
        </p:nvSpPr>
        <p:spPr>
          <a:xfrm>
            <a:off x="1280160" y="1380216"/>
            <a:ext cx="8482149" cy="4098814"/>
          </a:xfrm>
          <a:prstGeom prst="rect">
            <a:avLst/>
          </a:prstGeom>
          <a:noFill/>
        </p:spPr>
        <p:txBody>
          <a:bodyPr wrap="square" rtlCol="0">
            <a:spAutoFit/>
          </a:bodyPr>
          <a:lstStyle/>
          <a:p>
            <a:pPr>
              <a:lnSpc>
                <a:spcPct val="300000"/>
              </a:lnSpc>
            </a:pPr>
            <a:r>
              <a:rPr lang="en-US" b="1" dirty="0">
                <a:solidFill>
                  <a:schemeClr val="bg1"/>
                </a:solidFill>
              </a:rPr>
              <a:t>Deployment Strategy for YOLOv8 Model with Streamlit</a:t>
            </a:r>
          </a:p>
          <a:p>
            <a:pPr>
              <a:lnSpc>
                <a:spcPct val="300000"/>
              </a:lnSpc>
              <a:buFont typeface="+mj-lt"/>
              <a:buAutoNum type="arabicPeriod"/>
            </a:pPr>
            <a:r>
              <a:rPr lang="en-US" b="1" dirty="0">
                <a:solidFill>
                  <a:schemeClr val="bg1"/>
                </a:solidFill>
              </a:rPr>
              <a:t>Set Up the Environment</a:t>
            </a:r>
            <a:endParaRPr lang="en-US" dirty="0">
              <a:solidFill>
                <a:schemeClr val="bg1"/>
              </a:solidFill>
            </a:endParaRPr>
          </a:p>
          <a:p>
            <a:pPr>
              <a:lnSpc>
                <a:spcPct val="300000"/>
              </a:lnSpc>
              <a:buFont typeface="+mj-lt"/>
              <a:buAutoNum type="arabicPeriod"/>
            </a:pPr>
            <a:r>
              <a:rPr lang="en-US" b="1" dirty="0">
                <a:solidFill>
                  <a:schemeClr val="bg1"/>
                </a:solidFill>
              </a:rPr>
              <a:t>Create the Project Directory</a:t>
            </a:r>
            <a:endParaRPr lang="en-US" dirty="0">
              <a:solidFill>
                <a:schemeClr val="bg1"/>
              </a:solidFill>
            </a:endParaRPr>
          </a:p>
          <a:p>
            <a:pPr>
              <a:lnSpc>
                <a:spcPct val="300000"/>
              </a:lnSpc>
              <a:buFont typeface="+mj-lt"/>
              <a:buAutoNum type="arabicPeriod"/>
            </a:pPr>
            <a:r>
              <a:rPr lang="en-US" b="1" dirty="0">
                <a:solidFill>
                  <a:schemeClr val="bg1"/>
                </a:solidFill>
              </a:rPr>
              <a:t>Write the Streamlit Application</a:t>
            </a:r>
            <a:endParaRPr lang="en-US" dirty="0">
              <a:solidFill>
                <a:schemeClr val="bg1"/>
              </a:solidFill>
            </a:endParaRPr>
          </a:p>
          <a:p>
            <a:pPr>
              <a:lnSpc>
                <a:spcPct val="300000"/>
              </a:lnSpc>
              <a:buFont typeface="+mj-lt"/>
              <a:buAutoNum type="arabicPeriod"/>
            </a:pPr>
            <a:r>
              <a:rPr lang="en-US" b="1" dirty="0">
                <a:solidFill>
                  <a:schemeClr val="bg1"/>
                </a:solidFill>
              </a:rPr>
              <a:t>Run the Application Locally</a:t>
            </a:r>
            <a:endParaRPr lang="en-US"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1411031" y="370139"/>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Screen shot of output </a:t>
            </a:r>
            <a:endParaRPr sz="3200" b="1" dirty="0">
              <a:latin typeface="Times New Roman"/>
              <a:ea typeface="Times New Roman"/>
              <a:cs typeface="Times New Roman"/>
              <a:sym typeface="Times New Roman"/>
            </a:endParaRPr>
          </a:p>
        </p:txBody>
      </p:sp>
      <p:pic>
        <p:nvPicPr>
          <p:cNvPr id="441" name="Google Shape;441;p21"/>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5" name="Picture 4">
            <a:extLst>
              <a:ext uri="{FF2B5EF4-FFF2-40B4-BE49-F238E27FC236}">
                <a16:creationId xmlns:a16="http://schemas.microsoft.com/office/drawing/2014/main" id="{46A75BF4-3476-1BE3-4E0A-10A544BDA8D5}"/>
              </a:ext>
            </a:extLst>
          </p:cNvPr>
          <p:cNvPicPr>
            <a:picLocks noChangeAspect="1"/>
          </p:cNvPicPr>
          <p:nvPr/>
        </p:nvPicPr>
        <p:blipFill>
          <a:blip r:embed="rId4"/>
          <a:srcRect l="902" t="1755" r="973" b="1753"/>
          <a:stretch/>
        </p:blipFill>
        <p:spPr>
          <a:xfrm>
            <a:off x="1041479" y="1341265"/>
            <a:ext cx="9584187" cy="490106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19d570088c_0_0"/>
          <p:cNvSpPr txBox="1">
            <a:spLocks noGrp="1"/>
          </p:cNvSpPr>
          <p:nvPr>
            <p:ph type="title"/>
          </p:nvPr>
        </p:nvSpPr>
        <p:spPr>
          <a:xfrm>
            <a:off x="1490133" y="352479"/>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100"/>
              <a:buNone/>
            </a:pPr>
            <a:r>
              <a:rPr lang="en-US" sz="3200" b="1" dirty="0">
                <a:latin typeface="Times New Roman"/>
                <a:ea typeface="Times New Roman"/>
                <a:cs typeface="Times New Roman"/>
                <a:sym typeface="Times New Roman"/>
              </a:rPr>
              <a:t>Video of output </a:t>
            </a:r>
            <a:endParaRPr sz="3200" b="1" dirty="0">
              <a:latin typeface="Times New Roman"/>
              <a:ea typeface="Times New Roman"/>
              <a:cs typeface="Times New Roman"/>
              <a:sym typeface="Times New Roman"/>
            </a:endParaRPr>
          </a:p>
        </p:txBody>
      </p:sp>
      <p:pic>
        <p:nvPicPr>
          <p:cNvPr id="462" name="Google Shape;462;g119d570088c_0_0"/>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2" name="Picture 1">
            <a:extLst>
              <a:ext uri="{FF2B5EF4-FFF2-40B4-BE49-F238E27FC236}">
                <a16:creationId xmlns:a16="http://schemas.microsoft.com/office/drawing/2014/main" id="{546CB9B4-14E9-B3E9-9DF4-1FC5DC4C5C42}"/>
              </a:ext>
            </a:extLst>
          </p:cNvPr>
          <p:cNvPicPr>
            <a:picLocks noChangeAspect="1"/>
          </p:cNvPicPr>
          <p:nvPr/>
        </p:nvPicPr>
        <p:blipFill>
          <a:blip r:embed="rId4"/>
          <a:stretch>
            <a:fillRect/>
          </a:stretch>
        </p:blipFill>
        <p:spPr>
          <a:xfrm>
            <a:off x="2642316" y="1514690"/>
            <a:ext cx="6907367" cy="38286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1464733" y="423311"/>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Challenges</a:t>
            </a:r>
            <a:endParaRPr sz="3200" b="1" dirty="0">
              <a:latin typeface="Times New Roman"/>
              <a:ea typeface="Times New Roman"/>
              <a:cs typeface="Times New Roman"/>
              <a:sym typeface="Times New Roman"/>
            </a:endParaRPr>
          </a:p>
        </p:txBody>
      </p:sp>
      <p:pic>
        <p:nvPicPr>
          <p:cNvPr id="468" name="Google Shape;468;p29"/>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2" name="TextBox 1">
            <a:extLst>
              <a:ext uri="{FF2B5EF4-FFF2-40B4-BE49-F238E27FC236}">
                <a16:creationId xmlns:a16="http://schemas.microsoft.com/office/drawing/2014/main" id="{3ECBFE8F-129C-8B65-3DEF-B7C5A8F31DC0}"/>
              </a:ext>
            </a:extLst>
          </p:cNvPr>
          <p:cNvSpPr txBox="1"/>
          <p:nvPr/>
        </p:nvSpPr>
        <p:spPr>
          <a:xfrm>
            <a:off x="1236133" y="1329266"/>
            <a:ext cx="9254067" cy="5355312"/>
          </a:xfrm>
          <a:prstGeom prst="rect">
            <a:avLst/>
          </a:prstGeom>
          <a:noFill/>
        </p:spPr>
        <p:txBody>
          <a:bodyPr wrap="square" rtlCol="0">
            <a:spAutoFit/>
          </a:bodyPr>
          <a:lstStyle/>
          <a:p>
            <a:r>
              <a:rPr lang="en-US" b="1" dirty="0">
                <a:solidFill>
                  <a:schemeClr val="bg1"/>
                </a:solidFill>
              </a:rPr>
              <a:t>1. Limited GPU Time</a:t>
            </a:r>
          </a:p>
          <a:p>
            <a:r>
              <a:rPr lang="en-US" dirty="0">
                <a:solidFill>
                  <a:schemeClr val="bg1"/>
                </a:solidFill>
              </a:rPr>
              <a:t>Google Colab provides free GPU usage, but it comes with limitations. Free users have restricted GPU availability and session durations, which can interrupt long training processes.</a:t>
            </a:r>
          </a:p>
          <a:p>
            <a:r>
              <a:rPr lang="en-US" b="1" dirty="0">
                <a:solidFill>
                  <a:schemeClr val="bg1"/>
                </a:solidFill>
              </a:rPr>
              <a:t>2. Session Timeouts</a:t>
            </a:r>
          </a:p>
          <a:p>
            <a:r>
              <a:rPr lang="en-US" dirty="0">
                <a:solidFill>
                  <a:schemeClr val="bg1"/>
                </a:solidFill>
              </a:rPr>
              <a:t>Colab sessions can time out if they are idle for too long. This can be particularly problematic for long-running processes, as they can be stopped unexpectedly, requiring you to restart your work.</a:t>
            </a:r>
          </a:p>
          <a:p>
            <a:r>
              <a:rPr lang="en-US" b="1" dirty="0">
                <a:solidFill>
                  <a:schemeClr val="bg1"/>
                </a:solidFill>
              </a:rPr>
              <a:t>3. Resource Allocation</a:t>
            </a:r>
          </a:p>
          <a:p>
            <a:r>
              <a:rPr lang="en-US" dirty="0">
                <a:solidFill>
                  <a:schemeClr val="bg1"/>
                </a:solidFill>
              </a:rPr>
              <a:t>The type and availability of GPUs in Google Colab can vary. Sometimes, you might get a less powerful GPU or no GPU at all, depending on your usage and current availability. This variability can affect the performance and speed of your model training.</a:t>
            </a:r>
          </a:p>
          <a:p>
            <a:r>
              <a:rPr lang="en-US" b="1" dirty="0">
                <a:solidFill>
                  <a:schemeClr val="bg1"/>
                </a:solidFill>
              </a:rPr>
              <a:t>4. Data Management</a:t>
            </a:r>
          </a:p>
          <a:p>
            <a:r>
              <a:rPr lang="en-US" dirty="0">
                <a:solidFill>
                  <a:schemeClr val="bg1"/>
                </a:solidFill>
              </a:rPr>
              <a:t>Handling large datasets in Google Colab can be challenging due to its storage limits and the time required to upload and download data. Efficient data management is crucial to avoid running into these limits.</a:t>
            </a:r>
          </a:p>
          <a:p>
            <a:r>
              <a:rPr lang="en-US" b="1" dirty="0">
                <a:solidFill>
                  <a:schemeClr val="bg1"/>
                </a:solidFill>
              </a:rPr>
              <a:t>5. Library and Dependency Management</a:t>
            </a:r>
          </a:p>
          <a:p>
            <a:r>
              <a:rPr lang="en-US" dirty="0">
                <a:solidFill>
                  <a:schemeClr val="bg1"/>
                </a:solidFill>
              </a:rPr>
              <a:t>Ensuring that all necessary libraries and dependencies are correctly installed and compatible can be tricky. Incompatibilities or missing dependencies can cause runtime errors and disrupt your workflow.</a:t>
            </a: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1417108" y="370579"/>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Future Scopes </a:t>
            </a:r>
            <a:endParaRPr sz="3200" b="1" dirty="0">
              <a:latin typeface="Times New Roman"/>
              <a:ea typeface="Times New Roman"/>
              <a:cs typeface="Times New Roman"/>
              <a:sym typeface="Times New Roman"/>
            </a:endParaRPr>
          </a:p>
        </p:txBody>
      </p:sp>
      <p:sp>
        <p:nvSpPr>
          <p:cNvPr id="475" name="Google Shape;475;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76" name="Google Shape;476;p31"/>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2" name="TextBox 1">
            <a:extLst>
              <a:ext uri="{FF2B5EF4-FFF2-40B4-BE49-F238E27FC236}">
                <a16:creationId xmlns:a16="http://schemas.microsoft.com/office/drawing/2014/main" id="{8C5B14D2-2FB5-F238-835D-E92F97949FA2}"/>
              </a:ext>
            </a:extLst>
          </p:cNvPr>
          <p:cNvSpPr txBox="1"/>
          <p:nvPr/>
        </p:nvSpPr>
        <p:spPr>
          <a:xfrm>
            <a:off x="778933" y="1329267"/>
            <a:ext cx="10515600" cy="4247317"/>
          </a:xfrm>
          <a:prstGeom prst="rect">
            <a:avLst/>
          </a:prstGeom>
          <a:noFill/>
        </p:spPr>
        <p:txBody>
          <a:bodyPr wrap="square" rtlCol="0">
            <a:spAutoFit/>
          </a:bodyPr>
          <a:lstStyle/>
          <a:p>
            <a:r>
              <a:rPr lang="en-US" b="1" dirty="0">
                <a:solidFill>
                  <a:schemeClr val="bg1"/>
                </a:solidFill>
              </a:rPr>
              <a:t>1. Advanced Real-Time Applications</a:t>
            </a:r>
          </a:p>
          <a:p>
            <a:pPr>
              <a:buFont typeface="Arial" panose="020B0604020202020204" pitchFamily="34" charset="0"/>
              <a:buChar char="•"/>
            </a:pPr>
            <a:r>
              <a:rPr lang="en-US" b="1" dirty="0">
                <a:solidFill>
                  <a:schemeClr val="bg1"/>
                </a:solidFill>
              </a:rPr>
              <a:t>Scope</a:t>
            </a:r>
            <a:r>
              <a:rPr lang="en-US" dirty="0">
                <a:solidFill>
                  <a:schemeClr val="bg1"/>
                </a:solidFill>
              </a:rPr>
              <a:t>: Enhanced performance for real-time object detection.</a:t>
            </a:r>
          </a:p>
          <a:p>
            <a:pPr>
              <a:buFont typeface="Arial" panose="020B0604020202020204" pitchFamily="34" charset="0"/>
              <a:buChar char="•"/>
            </a:pPr>
            <a:r>
              <a:rPr lang="en-US" b="1" dirty="0">
                <a:solidFill>
                  <a:schemeClr val="bg1"/>
                </a:solidFill>
              </a:rPr>
              <a:t>Impact</a:t>
            </a:r>
            <a:r>
              <a:rPr lang="en-US" dirty="0">
                <a:solidFill>
                  <a:schemeClr val="bg1"/>
                </a:solidFill>
              </a:rPr>
              <a:t>: Revolutionizes autonomous vehicles, drones, and surveillance systems, making them safer and more efficient.</a:t>
            </a:r>
          </a:p>
          <a:p>
            <a:pPr>
              <a:buFont typeface="Arial" panose="020B0604020202020204" pitchFamily="34" charset="0"/>
              <a:buChar char="•"/>
            </a:pPr>
            <a:endParaRPr lang="en-US" dirty="0">
              <a:solidFill>
                <a:schemeClr val="bg1"/>
              </a:solidFill>
            </a:endParaRPr>
          </a:p>
          <a:p>
            <a:r>
              <a:rPr lang="en-US" b="1" dirty="0">
                <a:solidFill>
                  <a:schemeClr val="bg1"/>
                </a:solidFill>
              </a:rPr>
              <a:t>2. Healthcare and Medical Diagnostics</a:t>
            </a:r>
          </a:p>
          <a:p>
            <a:pPr>
              <a:buFont typeface="Arial" panose="020B0604020202020204" pitchFamily="34" charset="0"/>
              <a:buChar char="•"/>
            </a:pPr>
            <a:r>
              <a:rPr lang="en-US" b="1" dirty="0">
                <a:solidFill>
                  <a:schemeClr val="bg1"/>
                </a:solidFill>
              </a:rPr>
              <a:t>Scope</a:t>
            </a:r>
            <a:r>
              <a:rPr lang="en-US" dirty="0">
                <a:solidFill>
                  <a:schemeClr val="bg1"/>
                </a:solidFill>
              </a:rPr>
              <a:t>: Analyzing medical images and remote patient monitoring.</a:t>
            </a:r>
          </a:p>
          <a:p>
            <a:pPr>
              <a:buFont typeface="Arial" panose="020B0604020202020204" pitchFamily="34" charset="0"/>
              <a:buChar char="•"/>
            </a:pPr>
            <a:r>
              <a:rPr lang="en-US" b="1" dirty="0">
                <a:solidFill>
                  <a:schemeClr val="bg1"/>
                </a:solidFill>
              </a:rPr>
              <a:t>Impact</a:t>
            </a:r>
            <a:r>
              <a:rPr lang="en-US" dirty="0">
                <a:solidFill>
                  <a:schemeClr val="bg1"/>
                </a:solidFill>
              </a:rPr>
              <a:t>: Early and accurate disease detection, improved patient outcomes, and more efficient healthcare delivery.</a:t>
            </a:r>
          </a:p>
          <a:p>
            <a:pPr>
              <a:buFont typeface="Arial" panose="020B0604020202020204" pitchFamily="34" charset="0"/>
              <a:buChar char="•"/>
            </a:pPr>
            <a:endParaRPr lang="en-US" dirty="0">
              <a:solidFill>
                <a:schemeClr val="bg1"/>
              </a:solidFill>
            </a:endParaRPr>
          </a:p>
          <a:p>
            <a:r>
              <a:rPr lang="en-US" b="1" dirty="0">
                <a:solidFill>
                  <a:schemeClr val="bg1"/>
                </a:solidFill>
              </a:rPr>
              <a:t>3. Robotics and Automation</a:t>
            </a:r>
          </a:p>
          <a:p>
            <a:pPr>
              <a:buFont typeface="Arial" panose="020B0604020202020204" pitchFamily="34" charset="0"/>
              <a:buChar char="•"/>
            </a:pPr>
            <a:r>
              <a:rPr lang="en-US" b="1" dirty="0">
                <a:solidFill>
                  <a:schemeClr val="bg1"/>
                </a:solidFill>
              </a:rPr>
              <a:t>Scope</a:t>
            </a:r>
            <a:r>
              <a:rPr lang="en-US" dirty="0">
                <a:solidFill>
                  <a:schemeClr val="bg1"/>
                </a:solidFill>
              </a:rPr>
              <a:t>: Enhancing industrial and service robotics.</a:t>
            </a:r>
          </a:p>
          <a:p>
            <a:pPr>
              <a:buFont typeface="Arial" panose="020B0604020202020204" pitchFamily="34" charset="0"/>
              <a:buChar char="•"/>
            </a:pPr>
            <a:r>
              <a:rPr lang="en-US" b="1" dirty="0">
                <a:solidFill>
                  <a:schemeClr val="bg1"/>
                </a:solidFill>
              </a:rPr>
              <a:t>Impact</a:t>
            </a:r>
            <a:r>
              <a:rPr lang="en-US" dirty="0">
                <a:solidFill>
                  <a:schemeClr val="bg1"/>
                </a:solidFill>
              </a:rPr>
              <a:t>: Increased precision and efficiency in manufacturing and service sectors, leading to greater productivity and user satisfaction.</a:t>
            </a:r>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76200" y="115403"/>
            <a:ext cx="10744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Queries ?  </a:t>
            </a:r>
            <a:endParaRPr sz="3200" b="1">
              <a:latin typeface="Times New Roman"/>
              <a:ea typeface="Times New Roman"/>
              <a:cs typeface="Times New Roman"/>
              <a:sym typeface="Times New Roman"/>
            </a:endParaRPr>
          </a:p>
        </p:txBody>
      </p:sp>
      <p:pic>
        <p:nvPicPr>
          <p:cNvPr id="483" name="Google Shape;483;p33"/>
          <p:cNvPicPr preferRelativeResize="0"/>
          <p:nvPr/>
        </p:nvPicPr>
        <p:blipFill rotWithShape="1">
          <a:blip r:embed="rId3">
            <a:alphaModFix/>
          </a:blip>
          <a:srcRect/>
          <a:stretch/>
        </p:blipFill>
        <p:spPr>
          <a:xfrm>
            <a:off x="2486998" y="1168646"/>
            <a:ext cx="7218003" cy="4520707"/>
          </a:xfrm>
          <a:prstGeom prst="rect">
            <a:avLst/>
          </a:prstGeom>
          <a:noFill/>
          <a:ln>
            <a:noFill/>
          </a:ln>
        </p:spPr>
      </p:pic>
      <p:pic>
        <p:nvPicPr>
          <p:cNvPr id="484" name="Google Shape;484;p33"/>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0"/>
          <p:cNvPicPr preferRelativeResize="0"/>
          <p:nvPr/>
        </p:nvPicPr>
        <p:blipFill rotWithShape="1">
          <a:blip r:embed="rId3">
            <a:alphaModFix/>
          </a:blip>
          <a:srcRect/>
          <a:stretch/>
        </p:blipFill>
        <p:spPr>
          <a:xfrm>
            <a:off x="9915533" y="6151969"/>
            <a:ext cx="2276467" cy="706033"/>
          </a:xfrm>
          <a:prstGeom prst="rect">
            <a:avLst/>
          </a:prstGeom>
          <a:noFill/>
          <a:ln>
            <a:noFill/>
          </a:ln>
        </p:spPr>
      </p:pic>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4">
            <a:alphaModFix/>
          </a:blip>
          <a:srcRect/>
          <a:stretch/>
        </p:blipFill>
        <p:spPr>
          <a:xfrm>
            <a:off x="3110415" y="272435"/>
            <a:ext cx="5971172" cy="59711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1427166" y="606898"/>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Team Members</a:t>
            </a:r>
            <a:endParaRPr b="1" dirty="0">
              <a:latin typeface="Times New Roman"/>
              <a:ea typeface="Times New Roman"/>
              <a:cs typeface="Times New Roman"/>
              <a:sym typeface="Times New Roman"/>
            </a:endParaRPr>
          </a:p>
        </p:txBody>
      </p:sp>
      <p:sp>
        <p:nvSpPr>
          <p:cNvPr id="125" name="Google Shape;125;p5"/>
          <p:cNvSpPr txBox="1"/>
          <p:nvPr/>
        </p:nvSpPr>
        <p:spPr>
          <a:xfrm>
            <a:off x="2144809" y="2046824"/>
            <a:ext cx="1728019" cy="70783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pic>
        <p:nvPicPr>
          <p:cNvPr id="126" name="Google Shape;126;p5"/>
          <p:cNvPicPr preferRelativeResize="0"/>
          <p:nvPr/>
        </p:nvPicPr>
        <p:blipFill rotWithShape="1">
          <a:blip r:embed="rId3">
            <a:alphaModFix/>
          </a:blip>
          <a:srcRect/>
          <a:stretch/>
        </p:blipFill>
        <p:spPr>
          <a:xfrm>
            <a:off x="9915533" y="6151968"/>
            <a:ext cx="2276467" cy="706033"/>
          </a:xfrm>
          <a:prstGeom prst="rect">
            <a:avLst/>
          </a:prstGeom>
          <a:noFill/>
          <a:ln>
            <a:noFill/>
          </a:ln>
        </p:spPr>
      </p:pic>
      <p:sp>
        <p:nvSpPr>
          <p:cNvPr id="128" name="Google Shape;128;p5"/>
          <p:cNvSpPr txBox="1"/>
          <p:nvPr/>
        </p:nvSpPr>
        <p:spPr>
          <a:xfrm>
            <a:off x="6775269" y="2656114"/>
            <a:ext cx="3204754" cy="910046"/>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dirty="0">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29" name="Google Shape;129;p5"/>
          <p:cNvSpPr txBox="1"/>
          <p:nvPr/>
        </p:nvSpPr>
        <p:spPr>
          <a:xfrm>
            <a:off x="7807235" y="2616925"/>
            <a:ext cx="31785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dirty="0">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30" name="Google Shape;130;p5"/>
          <p:cNvSpPr txBox="1"/>
          <p:nvPr/>
        </p:nvSpPr>
        <p:spPr>
          <a:xfrm>
            <a:off x="361407" y="5390605"/>
            <a:ext cx="2455800" cy="10773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1" name="Google Shape;131;p5"/>
          <p:cNvSpPr txBox="1"/>
          <p:nvPr/>
        </p:nvSpPr>
        <p:spPr>
          <a:xfrm>
            <a:off x="4066905" y="522684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dirty="0">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32" name="Google Shape;132;p5"/>
          <p:cNvSpPr txBox="1"/>
          <p:nvPr/>
        </p:nvSpPr>
        <p:spPr>
          <a:xfrm>
            <a:off x="8138162" y="5248612"/>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3" name="Google Shape;133;p5"/>
          <p:cNvSpPr txBox="1"/>
          <p:nvPr/>
        </p:nvSpPr>
        <p:spPr>
          <a:xfrm>
            <a:off x="8151225" y="5300864"/>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4"/>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4" name="Google Shape;134;p5"/>
          <p:cNvSpPr txBox="1"/>
          <p:nvPr/>
        </p:nvSpPr>
        <p:spPr>
          <a:xfrm>
            <a:off x="8216538" y="519893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2" name="Google Shape;118;p4">
            <a:extLst>
              <a:ext uri="{FF2B5EF4-FFF2-40B4-BE49-F238E27FC236}">
                <a16:creationId xmlns:a16="http://schemas.microsoft.com/office/drawing/2014/main" id="{C3033A83-5ED7-3B9B-DEE5-0C3C2BA59BFC}"/>
              </a:ext>
            </a:extLst>
          </p:cNvPr>
          <p:cNvSpPr/>
          <p:nvPr/>
        </p:nvSpPr>
        <p:spPr>
          <a:xfrm>
            <a:off x="4769074" y="2453373"/>
            <a:ext cx="4012389" cy="1315527"/>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dirty="0">
                <a:solidFill>
                  <a:srgbClr val="000000"/>
                </a:solidFill>
                <a:latin typeface="Times New Roman"/>
                <a:ea typeface="Times New Roman"/>
                <a:cs typeface="Times New Roman"/>
                <a:sym typeface="Times New Roman"/>
              </a:rPr>
              <a:t>Hariharan Elangovan</a:t>
            </a:r>
            <a:endParaRPr lang="en-US" sz="1900" b="1" i="0" u="none" strike="noStrike" cap="none" dirty="0">
              <a:solidFill>
                <a:srgbClr val="000000"/>
              </a:solidFill>
              <a:latin typeface="Times New Roman"/>
              <a:ea typeface="Times New Roman"/>
              <a:cs typeface="Times New Roman"/>
              <a:sym typeface="Times New Roman"/>
            </a:endParaRPr>
          </a:p>
          <a:p>
            <a:r>
              <a:rPr lang="en-US" sz="1400" b="0" i="0" u="none" strike="noStrike" cap="none" dirty="0">
                <a:solidFill>
                  <a:srgbClr val="00B0F0"/>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https://www.linkedin.com/in/hariharan-elangovan-b0162a23b/</a:t>
            </a:r>
            <a:br>
              <a:rPr lang="en-US" sz="1400" b="0" i="0" u="none" strike="noStrike" cap="none" dirty="0">
                <a:solidFill>
                  <a:srgbClr val="00B0F0"/>
                </a:solidFill>
                <a:latin typeface="Arial"/>
                <a:ea typeface="Arial"/>
                <a:cs typeface="Arial"/>
                <a:sym typeface="Arial"/>
              </a:rPr>
            </a:br>
            <a:endParaRPr lang="en-US" sz="1400" b="0" i="0" u="none" strike="noStrike" cap="none" dirty="0">
              <a:solidFill>
                <a:srgbClr val="00B0F0"/>
              </a:solidFill>
              <a:latin typeface="Arial"/>
              <a:ea typeface="Arial"/>
              <a:cs typeface="Arial"/>
              <a:sym typeface="Arial"/>
            </a:endParaRPr>
          </a:p>
          <a:p>
            <a:pPr marL="0" marR="0" lvl="0" indent="0" algn="l" rtl="0">
              <a:lnSpc>
                <a:spcPct val="100000"/>
              </a:lnSpc>
              <a:spcBef>
                <a:spcPts val="0"/>
              </a:spcBef>
              <a:spcAft>
                <a:spcPts val="0"/>
              </a:spcAft>
              <a:buNone/>
            </a:pPr>
            <a:endParaRPr sz="1400" b="1" i="0" u="none" strike="noStrike" cap="none" dirty="0">
              <a:solidFill>
                <a:srgbClr val="2E75B5"/>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93CF0B92-0DDA-D339-1343-14317BF3879A}"/>
              </a:ext>
            </a:extLst>
          </p:cNvPr>
          <p:cNvPicPr>
            <a:picLocks noChangeAspect="1"/>
          </p:cNvPicPr>
          <p:nvPr/>
        </p:nvPicPr>
        <p:blipFill>
          <a:blip r:embed="rId6"/>
          <a:srcRect l="9675" t="531" r="4043" b="12898"/>
          <a:stretch/>
        </p:blipFill>
        <p:spPr>
          <a:xfrm>
            <a:off x="1470670" y="1879320"/>
            <a:ext cx="2336196" cy="2368010"/>
          </a:xfrm>
          <a:prstGeom prst="flowChartConnector">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412792" y="641074"/>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Contents</a:t>
            </a:r>
            <a:endParaRPr sz="3200" b="1" dirty="0">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141" name="Google Shape;141;gf3a8d4be09_2_180"/>
          <p:cNvPicPr preferRelativeResize="0"/>
          <p:nvPr/>
        </p:nvPicPr>
        <p:blipFill rotWithShape="1">
          <a:blip r:embed="rId3">
            <a:alphaModFix/>
          </a:blip>
          <a:srcRect/>
          <a:stretch/>
        </p:blipFill>
        <p:spPr>
          <a:xfrm>
            <a:off x="9599989" y="6038978"/>
            <a:ext cx="2592012" cy="805375"/>
          </a:xfrm>
          <a:prstGeom prst="rect">
            <a:avLst/>
          </a:prstGeom>
          <a:noFill/>
          <a:ln>
            <a:noFill/>
          </a:ln>
        </p:spPr>
      </p:pic>
      <p:sp>
        <p:nvSpPr>
          <p:cNvPr id="142" name="Google Shape;142;gf3a8d4be09_2_180"/>
          <p:cNvSpPr txBox="1"/>
          <p:nvPr/>
        </p:nvSpPr>
        <p:spPr>
          <a:xfrm>
            <a:off x="1678525" y="1506926"/>
            <a:ext cx="11034000" cy="4174500"/>
          </a:xfrm>
          <a:prstGeom prst="rect">
            <a:avLst/>
          </a:prstGeom>
          <a:noFill/>
          <a:ln>
            <a:noFill/>
          </a:ln>
        </p:spPr>
        <p:txBody>
          <a:bodyPr spcFirstLastPara="1" wrap="square" lIns="91425" tIns="91425" rIns="91425" bIns="91425" anchor="t" anchorCtr="0">
            <a:spAutoFit/>
          </a:bodyPr>
          <a:lstStyle/>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Business objective</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Business Constraints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Project Architecture</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Data collection and details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Exploratory Data Analysis</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Visualization</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Modeling </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Evaluation</a:t>
            </a:r>
            <a:endParaRPr sz="3200" dirty="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Deployment</a:t>
            </a:r>
            <a:endParaRPr dirty="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Project Overview and Scope</a:t>
            </a:r>
            <a:endParaRPr sz="3200" b="1" dirty="0">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pic>
        <p:nvPicPr>
          <p:cNvPr id="149" name="Google Shape;149;gf3a8d4be09_2_9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3" name="Picture 2">
            <a:extLst>
              <a:ext uri="{FF2B5EF4-FFF2-40B4-BE49-F238E27FC236}">
                <a16:creationId xmlns:a16="http://schemas.microsoft.com/office/drawing/2014/main" id="{98B31E7A-7B4C-8B65-5487-217C1657A44F}"/>
              </a:ext>
            </a:extLst>
          </p:cNvPr>
          <p:cNvPicPr>
            <a:picLocks noChangeAspect="1"/>
          </p:cNvPicPr>
          <p:nvPr/>
        </p:nvPicPr>
        <p:blipFill>
          <a:blip r:embed="rId4"/>
          <a:stretch>
            <a:fillRect/>
          </a:stretch>
        </p:blipFill>
        <p:spPr>
          <a:xfrm>
            <a:off x="1749543" y="1272721"/>
            <a:ext cx="9433179" cy="41880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1484309" y="607512"/>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dirty="0">
                <a:latin typeface="Times New Roman"/>
                <a:ea typeface="Times New Roman"/>
                <a:cs typeface="Times New Roman"/>
                <a:sym typeface="Times New Roman"/>
              </a:rPr>
              <a:t>Business Problem</a:t>
            </a:r>
            <a:endParaRPr sz="3200" b="1" dirty="0">
              <a:latin typeface="Times New Roman"/>
              <a:ea typeface="Times New Roman"/>
              <a:cs typeface="Times New Roman"/>
              <a:sym typeface="Times New Roman"/>
            </a:endParaRPr>
          </a:p>
        </p:txBody>
      </p:sp>
      <p:sp>
        <p:nvSpPr>
          <p:cNvPr id="3" name="Text Placeholder 2">
            <a:extLst>
              <a:ext uri="{FF2B5EF4-FFF2-40B4-BE49-F238E27FC236}">
                <a16:creationId xmlns:a16="http://schemas.microsoft.com/office/drawing/2014/main" id="{CD017A16-4BF2-9E28-F1B6-185E8826E5C9}"/>
              </a:ext>
            </a:extLst>
          </p:cNvPr>
          <p:cNvSpPr>
            <a:spLocks noGrp="1"/>
          </p:cNvSpPr>
          <p:nvPr>
            <p:ph idx="1"/>
          </p:nvPr>
        </p:nvSpPr>
        <p:spPr>
          <a:xfrm>
            <a:off x="1981196" y="1710266"/>
            <a:ext cx="10018713" cy="3124201"/>
          </a:xfrm>
        </p:spPr>
        <p:txBody>
          <a:bodyPr/>
          <a:lstStyle/>
          <a:p>
            <a:pPr marL="114300" indent="0">
              <a:buNone/>
            </a:pPr>
            <a:r>
              <a:rPr lang="en-US" sz="1800" dirty="0">
                <a:effectLst/>
                <a:latin typeface="Arial" panose="020B0604020202020204" pitchFamily="34" charset="0"/>
                <a:ea typeface="Arial" panose="020B0604020202020204" pitchFamily="34" charset="0"/>
              </a:rPr>
              <a:t>Workplace safety incidents and inefficiencies need to be minimized to ensure compliance with safety regulations and improve overall productivity.</a:t>
            </a:r>
            <a:endParaRPr lang="en-IN" sz="1800" dirty="0">
              <a:effectLst/>
              <a:latin typeface="Arial" panose="020B0604020202020204" pitchFamily="34" charset="0"/>
              <a:ea typeface="Arial" panose="020B0604020202020204" pitchFamily="34" charset="0"/>
            </a:endParaRPr>
          </a:p>
          <a:p>
            <a:endParaRPr lang="en-IN" dirty="0"/>
          </a:p>
        </p:txBody>
      </p:sp>
      <p:pic>
        <p:nvPicPr>
          <p:cNvPr id="161" name="Google Shape;161;p12"/>
          <p:cNvPicPr preferRelativeResize="0"/>
          <p:nvPr/>
        </p:nvPicPr>
        <p:blipFill rotWithShape="1">
          <a:blip r:embed="rId3">
            <a:alphaModFix/>
          </a:blip>
          <a:srcRect/>
          <a:stretch/>
        </p:blipFill>
        <p:spPr>
          <a:xfrm>
            <a:off x="9580951" y="6053750"/>
            <a:ext cx="2592012" cy="805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1350167" y="531314"/>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dirty="0">
                <a:latin typeface="Times New Roman"/>
                <a:ea typeface="Times New Roman"/>
                <a:cs typeface="Times New Roman"/>
                <a:sym typeface="Times New Roman"/>
              </a:rPr>
              <a:t>Business Objective</a:t>
            </a:r>
            <a:endParaRPr sz="3200" b="1" dirty="0">
              <a:latin typeface="Times New Roman"/>
              <a:ea typeface="Times New Roman"/>
              <a:cs typeface="Times New Roman"/>
              <a:sym typeface="Times New Roman"/>
            </a:endParaRPr>
          </a:p>
        </p:txBody>
      </p:sp>
      <p:sp>
        <p:nvSpPr>
          <p:cNvPr id="13" name="Text Placeholder 2">
            <a:extLst>
              <a:ext uri="{FF2B5EF4-FFF2-40B4-BE49-F238E27FC236}">
                <a16:creationId xmlns:a16="http://schemas.microsoft.com/office/drawing/2014/main" id="{8E32EDCB-C26B-007B-5546-19B9869D62A7}"/>
              </a:ext>
            </a:extLst>
          </p:cNvPr>
          <p:cNvSpPr>
            <a:spLocks noGrp="1"/>
          </p:cNvSpPr>
          <p:nvPr>
            <p:ph type="body" idx="1"/>
          </p:nvPr>
        </p:nvSpPr>
        <p:spPr>
          <a:xfrm>
            <a:off x="2746375" y="1987550"/>
            <a:ext cx="6169025" cy="439738"/>
          </a:xfrm>
        </p:spPr>
        <p:txBody>
          <a:bodyPr>
            <a:normAutofit/>
          </a:bodyPr>
          <a:lstStyle/>
          <a:p>
            <a:r>
              <a:rPr lang="en-IN" dirty="0">
                <a:solidFill>
                  <a:schemeClr val="tx1"/>
                </a:solidFill>
              </a:rPr>
              <a:t>Maximize real-time productivity Insights </a:t>
            </a:r>
          </a:p>
        </p:txBody>
      </p:sp>
      <p:sp>
        <p:nvSpPr>
          <p:cNvPr id="169" name="Google Shape;169;p7"/>
          <p:cNvSpPr txBox="1">
            <a:spLocks noGrp="1"/>
          </p:cNvSpPr>
          <p:nvPr>
            <p:ph sz="half" idx="2"/>
          </p:nvPr>
        </p:nvSpPr>
        <p:spPr>
          <a:xfrm>
            <a:off x="1200944" y="1709737"/>
            <a:ext cx="4895056" cy="245586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3200" b="1" dirty="0">
                <a:latin typeface="Times New Roman" panose="02020603050405020304" pitchFamily="18" charset="0"/>
                <a:cs typeface="Times New Roman" panose="02020603050405020304" pitchFamily="18" charset="0"/>
              </a:rPr>
              <a:t>Constraints</a:t>
            </a:r>
            <a:endParaRPr sz="3200" b="1" dirty="0">
              <a:latin typeface="Times New Roman" panose="02020603050405020304" pitchFamily="18" charset="0"/>
              <a:cs typeface="Times New Roman" panose="02020603050405020304" pitchFamily="18" charset="0"/>
            </a:endParaRPr>
          </a:p>
        </p:txBody>
      </p:sp>
      <p:pic>
        <p:nvPicPr>
          <p:cNvPr id="171" name="Google Shape;171;p7"/>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14" name="TextBox 13">
            <a:extLst>
              <a:ext uri="{FF2B5EF4-FFF2-40B4-BE49-F238E27FC236}">
                <a16:creationId xmlns:a16="http://schemas.microsoft.com/office/drawing/2014/main" id="{35B45847-FE6E-9EEB-7D20-261F208AA8A0}"/>
              </a:ext>
            </a:extLst>
          </p:cNvPr>
          <p:cNvSpPr txBox="1"/>
          <p:nvPr/>
        </p:nvSpPr>
        <p:spPr>
          <a:xfrm>
            <a:off x="2746375" y="4546925"/>
            <a:ext cx="4969933" cy="523220"/>
          </a:xfrm>
          <a:prstGeom prst="rect">
            <a:avLst/>
          </a:prstGeom>
          <a:noFill/>
        </p:spPr>
        <p:txBody>
          <a:bodyPr wrap="square" rtlCol="0">
            <a:spAutoFit/>
          </a:bodyPr>
          <a:lstStyle/>
          <a:p>
            <a:r>
              <a:rPr lang="en-IN" sz="2800" dirty="0"/>
              <a:t>Minimize Privacy intrusion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1524259" y="889889"/>
            <a:ext cx="9533208" cy="5078222"/>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US" sz="2400" b="1" dirty="0">
                <a:latin typeface="Times New Roman"/>
                <a:ea typeface="Times New Roman"/>
                <a:cs typeface="Times New Roman"/>
                <a:sym typeface="Times New Roman"/>
              </a:rPr>
              <a:t>CRISP-ML(Q) Methodology</a:t>
            </a: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400" b="1" dirty="0">
                <a:latin typeface="Times New Roman"/>
                <a:ea typeface="Times New Roman"/>
                <a:cs typeface="Times New Roman"/>
                <a:sym typeface="Times New Roman"/>
              </a:rPr>
              <a:t>There are six stages of CRISP-ML(Q) Methodology</a:t>
            </a: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400" b="1" dirty="0">
                <a:latin typeface="Times New Roman"/>
                <a:ea typeface="Times New Roman"/>
                <a:cs typeface="Times New Roman"/>
                <a:sym typeface="Times New Roman"/>
              </a:rPr>
              <a:t>1.Business and data understanding</a:t>
            </a: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400" b="1" dirty="0">
                <a:latin typeface="Times New Roman"/>
                <a:ea typeface="Times New Roman"/>
                <a:cs typeface="Times New Roman"/>
                <a:sym typeface="Times New Roman"/>
              </a:rPr>
              <a:t>2.Data preparation</a:t>
            </a: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400" b="1" dirty="0">
                <a:latin typeface="Times New Roman"/>
                <a:ea typeface="Times New Roman"/>
                <a:cs typeface="Times New Roman"/>
                <a:sym typeface="Times New Roman"/>
              </a:rPr>
              <a:t>3.model building </a:t>
            </a: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400" b="1" dirty="0">
                <a:latin typeface="Times New Roman"/>
                <a:ea typeface="Times New Roman"/>
                <a:cs typeface="Times New Roman"/>
                <a:sym typeface="Times New Roman"/>
              </a:rPr>
              <a:t>4.Model evaluation</a:t>
            </a: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400" b="1" dirty="0">
                <a:latin typeface="Times New Roman"/>
                <a:ea typeface="Times New Roman"/>
                <a:cs typeface="Times New Roman"/>
                <a:sym typeface="Times New Roman"/>
              </a:rPr>
              <a:t>5.Model deployment</a:t>
            </a: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24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400" b="1" dirty="0">
                <a:latin typeface="Times New Roman"/>
                <a:ea typeface="Times New Roman"/>
                <a:cs typeface="Times New Roman"/>
                <a:sym typeface="Times New Roman"/>
              </a:rPr>
              <a:t>6.Monitoring and maintenance</a:t>
            </a:r>
            <a:endParaRPr sz="2400" b="1" dirty="0">
              <a:latin typeface="Times New Roman"/>
              <a:ea typeface="Times New Roman"/>
              <a:cs typeface="Times New Roman"/>
              <a:sym typeface="Times New Roman"/>
            </a:endParaRPr>
          </a:p>
        </p:txBody>
      </p:sp>
      <p:pic>
        <p:nvPicPr>
          <p:cNvPr id="177" name="Google Shape;177;p14"/>
          <p:cNvPicPr preferRelativeResize="0"/>
          <p:nvPr/>
        </p:nvPicPr>
        <p:blipFill rotWithShape="1">
          <a:blip r:embed="rId3">
            <a:alphaModFix/>
          </a:blip>
          <a:srcRect/>
          <a:stretch/>
        </p:blipFill>
        <p:spPr>
          <a:xfrm>
            <a:off x="9580951" y="6040102"/>
            <a:ext cx="2592012" cy="80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1493308" y="37704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Technical Stacks</a:t>
            </a:r>
            <a:endParaRPr sz="3200" b="1" dirty="0">
              <a:latin typeface="Times New Roman"/>
              <a:ea typeface="Times New Roman"/>
              <a:cs typeface="Times New Roman"/>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185" name="Google Shape;185;g119c79fd7f2_1_5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 name="TextBox 2">
            <a:extLst>
              <a:ext uri="{FF2B5EF4-FFF2-40B4-BE49-F238E27FC236}">
                <a16:creationId xmlns:a16="http://schemas.microsoft.com/office/drawing/2014/main" id="{E45B861C-A89F-5F75-A240-55D626446092}"/>
              </a:ext>
            </a:extLst>
          </p:cNvPr>
          <p:cNvSpPr txBox="1"/>
          <p:nvPr/>
        </p:nvSpPr>
        <p:spPr>
          <a:xfrm>
            <a:off x="1493307" y="1428740"/>
            <a:ext cx="8087643" cy="452431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chemeClr val="tx1"/>
                </a:solidFill>
                <a:effectLst/>
                <a:latin typeface="+mn-lt"/>
              </a:rPr>
              <a:t>Computer Vision</a:t>
            </a:r>
            <a:r>
              <a:rPr kumimoji="0" lang="en-US" altLang="en-US" sz="1800" b="0" i="0" u="sng" strike="noStrike" cap="none" normalizeH="0" baseline="0" dirty="0">
                <a:ln>
                  <a:noFill/>
                </a:ln>
                <a:solidFill>
                  <a:schemeClr val="tx1"/>
                </a:solidFill>
                <a:effectLst/>
                <a:latin typeface="+mn-lt"/>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sng" strike="noStrike" cap="none" normalizeH="0" baseline="0" dirty="0">
              <a:ln>
                <a:noFill/>
              </a:ln>
              <a:solidFill>
                <a:schemeClr val="tx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mn-lt"/>
              </a:rPr>
              <a:t>OpenCV</a:t>
            </a:r>
            <a:r>
              <a:rPr kumimoji="0" lang="en-US" altLang="en-US" sz="1800" b="0" i="0" u="none" strike="noStrike" cap="none" normalizeH="0" baseline="0" dirty="0">
                <a:ln>
                  <a:noFill/>
                </a:ln>
                <a:solidFill>
                  <a:schemeClr val="tx1"/>
                </a:solidFill>
                <a:effectLst/>
                <a:latin typeface="+mn-lt"/>
              </a:rPr>
              <a:t>: For image processing to detect and recognize components.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mn-lt"/>
              </a:rPr>
              <a:t>TensorFlow/</a:t>
            </a:r>
            <a:r>
              <a:rPr kumimoji="0" lang="en-US" altLang="en-US" sz="1800" b="1" i="0" u="none" strike="noStrike" cap="none" normalizeH="0" baseline="0" dirty="0" err="1">
                <a:ln>
                  <a:noFill/>
                </a:ln>
                <a:solidFill>
                  <a:schemeClr val="tx1"/>
                </a:solidFill>
                <a:effectLst/>
                <a:latin typeface="+mn-lt"/>
              </a:rPr>
              <a:t>PyTorch</a:t>
            </a:r>
            <a:r>
              <a:rPr kumimoji="0" lang="en-US" altLang="en-US" sz="1800" b="0" i="0" u="none" strike="noStrike" cap="none" normalizeH="0" baseline="0" dirty="0">
                <a:ln>
                  <a:noFill/>
                </a:ln>
                <a:solidFill>
                  <a:schemeClr val="tx1"/>
                </a:solidFill>
                <a:effectLst/>
                <a:latin typeface="+mn-lt"/>
              </a:rPr>
              <a:t>: Machine learning frameworks for model training and deployment.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mn-lt"/>
              </a:rPr>
              <a:t>YOLO (You Only Look Once)</a:t>
            </a:r>
            <a:r>
              <a:rPr kumimoji="0" lang="en-US" altLang="en-US" sz="1800" b="0" i="0" u="none" strike="noStrike" cap="none" normalizeH="0" baseline="0" dirty="0">
                <a:ln>
                  <a:noFill/>
                </a:ln>
                <a:solidFill>
                  <a:schemeClr val="tx1"/>
                </a:solidFill>
                <a:effectLst/>
                <a:latin typeface="+mn-lt"/>
              </a:rPr>
              <a:t>: Object detection algorithm to identify switchgear components quickly and accurately.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sng"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800" u="sng" dirty="0">
              <a:solidFill>
                <a:schemeClr val="tx1"/>
              </a:solidFill>
              <a:latin typeface="+mn-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sng" strike="noStrike" cap="none" normalizeH="0" baseline="0" dirty="0">
              <a:ln>
                <a:noFill/>
              </a:ln>
              <a:solidFill>
                <a:schemeClr val="tx1"/>
              </a:solidFill>
              <a:effectLst/>
              <a:latin typeface="+mn-lt"/>
            </a:endParaRPr>
          </a:p>
          <a:p>
            <a:pPr lvl="2" eaLnBrk="0" fontAlgn="base" hangingPunct="0">
              <a:spcBef>
                <a:spcPct val="0"/>
              </a:spcBef>
              <a:spcAft>
                <a:spcPct val="0"/>
              </a:spcAft>
              <a:buClrTx/>
            </a:pPr>
            <a:r>
              <a:rPr kumimoji="0" lang="en-US" altLang="en-US" sz="1800" b="1" i="0" u="sng" strike="noStrike" cap="none" normalizeH="0" baseline="0" dirty="0">
                <a:ln>
                  <a:noFill/>
                </a:ln>
                <a:solidFill>
                  <a:schemeClr val="tx1"/>
                </a:solidFill>
                <a:effectLst/>
                <a:latin typeface="+mn-lt"/>
              </a:rPr>
              <a:t>Data Labeling &amp; Annotation</a:t>
            </a:r>
            <a:r>
              <a:rPr kumimoji="0" lang="en-US" altLang="en-US" sz="1800" b="0" i="0" u="sng" strike="noStrike" cap="none" normalizeH="0" baseline="0" dirty="0">
                <a:ln>
                  <a:noFill/>
                </a:ln>
                <a:solidFill>
                  <a:schemeClr val="tx1"/>
                </a:solidFill>
                <a:effectLst/>
                <a:latin typeface="+mn-lt"/>
              </a:rPr>
              <a:t>:</a:t>
            </a:r>
          </a:p>
          <a:p>
            <a:pPr lvl="2" eaLnBrk="0" fontAlgn="base" hangingPunct="0">
              <a:spcBef>
                <a:spcPct val="0"/>
              </a:spcBef>
              <a:spcAft>
                <a:spcPct val="0"/>
              </a:spcAft>
              <a:buClrTx/>
            </a:pPr>
            <a:endParaRPr kumimoji="0" lang="en-US" altLang="en-US" sz="1800" b="0" i="0" u="sng" strike="noStrike" cap="none" normalizeH="0" baseline="0" dirty="0">
              <a:ln>
                <a:noFill/>
              </a:ln>
              <a:solidFill>
                <a:schemeClr val="tx1"/>
              </a:solidFill>
              <a:effectLst/>
              <a:latin typeface="+mn-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800" b="1" dirty="0" err="1">
                <a:solidFill>
                  <a:schemeClr val="tx1"/>
                </a:solidFill>
                <a:latin typeface="+mn-lt"/>
              </a:rPr>
              <a:t>L</a:t>
            </a:r>
            <a:r>
              <a:rPr kumimoji="0" lang="en-US" altLang="en-US" sz="1800" b="1" i="0" u="none" strike="noStrike" cap="none" normalizeH="0" baseline="0" dirty="0" err="1">
                <a:ln>
                  <a:noFill/>
                </a:ln>
                <a:solidFill>
                  <a:schemeClr val="tx1"/>
                </a:solidFill>
                <a:effectLst/>
                <a:latin typeface="+mn-lt"/>
              </a:rPr>
              <a:t>abelImg</a:t>
            </a:r>
            <a:r>
              <a:rPr kumimoji="0" lang="en-US" altLang="en-US" sz="1800" b="1" i="0" u="none" strike="noStrike" cap="none" normalizeH="0" baseline="0" dirty="0">
                <a:ln>
                  <a:noFill/>
                </a:ln>
                <a:solidFill>
                  <a:schemeClr val="tx1"/>
                </a:solidFill>
                <a:effectLst/>
                <a:latin typeface="+mn-lt"/>
              </a:rPr>
              <a:t> or </a:t>
            </a:r>
            <a:r>
              <a:rPr kumimoji="0" lang="en-US" altLang="en-US" sz="1800" b="1" i="0" u="none" strike="noStrike" cap="none" normalizeH="0" baseline="0" dirty="0" err="1">
                <a:ln>
                  <a:noFill/>
                </a:ln>
                <a:solidFill>
                  <a:schemeClr val="tx1"/>
                </a:solidFill>
                <a:effectLst/>
                <a:latin typeface="+mn-lt"/>
              </a:rPr>
              <a:t>Supervisely</a:t>
            </a:r>
            <a:r>
              <a:rPr kumimoji="0" lang="en-US" altLang="en-US" sz="1800" b="0" i="0" u="none" strike="noStrike" cap="none" normalizeH="0" baseline="0" dirty="0">
                <a:ln>
                  <a:noFill/>
                </a:ln>
                <a:solidFill>
                  <a:schemeClr val="tx1"/>
                </a:solidFill>
                <a:effectLst/>
                <a:latin typeface="+mn-lt"/>
              </a:rPr>
              <a:t>: Tools for manually labeling switchgear images to train computer vision models.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err="1">
                <a:ln>
                  <a:noFill/>
                </a:ln>
                <a:solidFill>
                  <a:schemeClr val="tx1"/>
                </a:solidFill>
                <a:effectLst/>
                <a:latin typeface="+mn-lt"/>
              </a:rPr>
              <a:t>Roboflow</a:t>
            </a:r>
            <a:r>
              <a:rPr kumimoji="0" lang="en-US" altLang="en-US" sz="1800" b="0" i="0" u="none" strike="noStrike" cap="none" normalizeH="0" baseline="0" dirty="0">
                <a:ln>
                  <a:noFill/>
                </a:ln>
                <a:solidFill>
                  <a:schemeClr val="tx1"/>
                </a:solidFill>
                <a:effectLst/>
                <a:latin typeface="+mn-lt"/>
              </a:rPr>
              <a:t>: For dataset organization, preprocessing, and augmentation.</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2356</TotalTime>
  <Words>1585</Words>
  <Application>Microsoft Office PowerPoint</Application>
  <PresentationFormat>Widescreen</PresentationFormat>
  <Paragraphs>245</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Georgia</vt:lpstr>
      <vt:lpstr>Tw Cen MT</vt:lpstr>
      <vt:lpstr>Arial</vt:lpstr>
      <vt:lpstr>Calibri</vt:lpstr>
      <vt:lpstr>Lucida Bright</vt:lpstr>
      <vt:lpstr>Wingdings</vt:lpstr>
      <vt:lpstr>Times New Roman</vt:lpstr>
      <vt:lpstr>Circuit</vt:lpstr>
      <vt:lpstr>Workplace Activity Recognition System</vt:lpstr>
      <vt:lpstr>Project Leadership</vt:lpstr>
      <vt:lpstr>Team Members</vt:lpstr>
      <vt:lpstr>Contents</vt:lpstr>
      <vt:lpstr>Project Overview and Scope</vt:lpstr>
      <vt:lpstr>Business Problem</vt:lpstr>
      <vt:lpstr>Business Objective</vt:lpstr>
      <vt:lpstr>CRISP-ML(Q) Methodology  There are six stages of CRISP-ML(Q) Methodology  1.Business and data understanding  2.Data preparation  3.model building   4.Model evaluation  5.Model deployment  6.Monitoring and maintenance</vt:lpstr>
      <vt:lpstr>Technical Stacks</vt:lpstr>
      <vt:lpstr>Data Collection and Understanding  </vt:lpstr>
      <vt:lpstr>Data  Information </vt:lpstr>
      <vt:lpstr>Data Dictionary  </vt:lpstr>
      <vt:lpstr>System Requirements</vt:lpstr>
      <vt:lpstr>Exploratory Data Analysis [EDA]</vt:lpstr>
      <vt:lpstr>Data Preprocessing</vt:lpstr>
      <vt:lpstr>Data Visualization </vt:lpstr>
      <vt:lpstr>Model Building </vt:lpstr>
      <vt:lpstr>Model Accuracy Comparison</vt:lpstr>
      <vt:lpstr>Best Model  – YOLOV8s</vt:lpstr>
      <vt:lpstr>Model Deployment - Strategy</vt:lpstr>
      <vt:lpstr>Screen shot of output </vt:lpstr>
      <vt:lpstr>Video of output </vt:lpstr>
      <vt:lpstr>Challenges</vt:lpstr>
      <vt:lpstr>Future Scopes </vt:lpstr>
      <vt:lpstr>Queries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Hariharan Elangovan</cp:lastModifiedBy>
  <cp:revision>9</cp:revision>
  <dcterms:created xsi:type="dcterms:W3CDTF">2022-02-16T01:47:29Z</dcterms:created>
  <dcterms:modified xsi:type="dcterms:W3CDTF">2024-12-22T10:13:41Z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